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7" r:id="rId9"/>
    <p:sldId id="268" r:id="rId10"/>
    <p:sldId id="264" r:id="rId11"/>
    <p:sldId id="265" r:id="rId12"/>
    <p:sldId id="266" r:id="rId13"/>
    <p:sldId id="276" r:id="rId14"/>
    <p:sldId id="271" r:id="rId15"/>
    <p:sldId id="273" r:id="rId16"/>
    <p:sldId id="274" r:id="rId17"/>
    <p:sldId id="275" r:id="rId18"/>
    <p:sldId id="338" r:id="rId19"/>
    <p:sldId id="277" r:id="rId20"/>
    <p:sldId id="279" r:id="rId21"/>
    <p:sldId id="278" r:id="rId22"/>
    <p:sldId id="280" r:id="rId23"/>
    <p:sldId id="281" r:id="rId24"/>
    <p:sldId id="282" r:id="rId25"/>
    <p:sldId id="283" r:id="rId26"/>
    <p:sldId id="327" r:id="rId27"/>
    <p:sldId id="342" r:id="rId28"/>
    <p:sldId id="284" r:id="rId29"/>
    <p:sldId id="339" r:id="rId30"/>
    <p:sldId id="287" r:id="rId31"/>
    <p:sldId id="329" r:id="rId32"/>
    <p:sldId id="328" r:id="rId33"/>
    <p:sldId id="288" r:id="rId34"/>
    <p:sldId id="289" r:id="rId35"/>
    <p:sldId id="292" r:id="rId36"/>
    <p:sldId id="293" r:id="rId37"/>
    <p:sldId id="294" r:id="rId38"/>
    <p:sldId id="295" r:id="rId39"/>
    <p:sldId id="296" r:id="rId40"/>
    <p:sldId id="298" r:id="rId41"/>
    <p:sldId id="299" r:id="rId42"/>
    <p:sldId id="297" r:id="rId43"/>
    <p:sldId id="300" r:id="rId44"/>
    <p:sldId id="301" r:id="rId45"/>
    <p:sldId id="331" r:id="rId46"/>
    <p:sldId id="303" r:id="rId47"/>
    <p:sldId id="304" r:id="rId48"/>
    <p:sldId id="305" r:id="rId49"/>
    <p:sldId id="307" r:id="rId50"/>
    <p:sldId id="308" r:id="rId51"/>
    <p:sldId id="311" r:id="rId52"/>
    <p:sldId id="312" r:id="rId53"/>
    <p:sldId id="313" r:id="rId54"/>
    <p:sldId id="315" r:id="rId55"/>
    <p:sldId id="332" r:id="rId56"/>
    <p:sldId id="314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6" r:id="rId65"/>
    <p:sldId id="325" r:id="rId66"/>
    <p:sldId id="340" r:id="rId67"/>
    <p:sldId id="341" r:id="rId68"/>
    <p:sldId id="309" r:id="rId69"/>
    <p:sldId id="334" r:id="rId70"/>
    <p:sldId id="335" r:id="rId71"/>
    <p:sldId id="336" r:id="rId72"/>
    <p:sldId id="337" r:id="rId73"/>
    <p:sldId id="333" r:id="rId7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6" roundtripDataSignature="AMtx7mgVGLSlMyfDnh+QvoePECLJBqy6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E99"/>
    <a:srgbClr val="9797FB"/>
    <a:srgbClr val="949599"/>
    <a:srgbClr val="63C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20" d="100"/>
          <a:sy n="120" d="100"/>
        </p:scale>
        <p:origin x="16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9432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0613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8607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3458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3184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8774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9462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1389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606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6710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357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8223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2114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3350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3142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2592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1875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85711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660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8059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3225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75046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48160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19261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39704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72505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3851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31917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3398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156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38962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4628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0467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1336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00158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04263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3034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64892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59025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9909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46179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4707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321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011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93060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37670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64630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8440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37560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38829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46518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45691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9262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5921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65337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93140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0809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11568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20555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86207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4993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37475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90948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94108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4056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01072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54463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2997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2637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9672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3397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528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immersive/d42859-020-00099-0/index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724234" y="410745"/>
            <a:ext cx="7219616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Next-generation sequencing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10.11.2021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Melanie Lang &amp; Guillem Salazar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5804904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 of DNA sequencing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1996: Beginning of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NEXT-GENERATION SEQUENCING</a:t>
            </a:r>
          </a:p>
          <a:p>
            <a:pPr marL="114300" lvl="2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Pyrosequencing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28" y="1300677"/>
            <a:ext cx="5159837" cy="46317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23928" y="5624612"/>
            <a:ext cx="1696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PPi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= Pyrophosphate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838075" y="4799112"/>
            <a:ext cx="1658225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Sequencing by synthesis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020" y="5725740"/>
            <a:ext cx="1171035" cy="11322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25460" b="23153"/>
          <a:stretch/>
        </p:blipFill>
        <p:spPr>
          <a:xfrm>
            <a:off x="2265214" y="1896122"/>
            <a:ext cx="1177591" cy="198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74" y="1834035"/>
            <a:ext cx="1235075" cy="1235075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3" name="Rectangle 12"/>
          <p:cNvSpPr/>
          <p:nvPr/>
        </p:nvSpPr>
        <p:spPr>
          <a:xfrm>
            <a:off x="475247" y="4246662"/>
            <a:ext cx="30486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Each read will have a different length because different numbers of nucleotides will be added during each wash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6304235"/>
            <a:ext cx="5543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https://the-dna-universe.com/2020/11/02/a-journey-through-the-history-of-dna-sequencing/</a:t>
            </a:r>
          </a:p>
          <a:p>
            <a:r>
              <a:rPr lang="en-US" sz="900" dirty="0"/>
              <a:t>https://www.ebi.ac.uk/training/online/courses/functional-genomics-ii-common-technologies-and-data-analysis-methods/next-generation-sequencing/454-sequencing/</a:t>
            </a: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27468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5804904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 of DNA sequencing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1996: Beginning of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NEXT-GENERATION SEQUENCING</a:t>
            </a:r>
          </a:p>
          <a:p>
            <a:pPr marL="114300" lvl="2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Pyrosequencing</a:t>
            </a:r>
          </a:p>
          <a:p>
            <a:pPr marL="400050" lvl="2" indent="-285750"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2005: Implementation of pyrosequencing in automated system</a:t>
            </a:r>
          </a:p>
          <a:p>
            <a:pPr marL="114300" lvl="2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	 454 sequencing platform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800" y="6573192"/>
            <a:ext cx="55435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https://the-dna-universe.com/2020/11/02/a-journey-through-the-history-of-dna-sequencing/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06" y="385011"/>
            <a:ext cx="2758694" cy="27534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80151" y="3138510"/>
            <a:ext cx="2743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Roche 454 Sequencing System</a:t>
            </a:r>
          </a:p>
        </p:txBody>
      </p:sp>
    </p:spTree>
    <p:extLst>
      <p:ext uri="{BB962C8B-B14F-4D97-AF65-F5344CB8AC3E}">
        <p14:creationId xmlns:p14="http://schemas.microsoft.com/office/powerpoint/2010/main" val="2885418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5804904" cy="215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 of DNA sequencing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1996: Beginning of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NEXT-GENERATION SEQUENCING</a:t>
            </a:r>
          </a:p>
          <a:p>
            <a:pPr marL="114300" lvl="2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Pyrosequencing</a:t>
            </a:r>
          </a:p>
          <a:p>
            <a:pPr marL="400050" lvl="2" indent="-285750"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2005: Implementation of pyrosequencing in automated system</a:t>
            </a:r>
          </a:p>
          <a:p>
            <a:pPr marL="114300" lvl="2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	 454 sequencing platform</a:t>
            </a:r>
          </a:p>
          <a:p>
            <a:pPr marL="400050" lvl="2" indent="-285750"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2007: Illumina acquires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Solexa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pPr marL="114300" lvl="2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	 Advanced sequencing technology</a:t>
            </a:r>
          </a:p>
          <a:p>
            <a:pPr marL="114300" lvl="2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	 Improved throughput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138510"/>
            <a:ext cx="1555750" cy="20445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1899"/>
          <a:stretch/>
        </p:blipFill>
        <p:spPr>
          <a:xfrm>
            <a:off x="2224087" y="3917949"/>
            <a:ext cx="4475163" cy="1335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900" y="5086852"/>
            <a:ext cx="3811588" cy="160175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790700" y="4546600"/>
            <a:ext cx="33655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>
            <a:off x="6699250" y="4344899"/>
            <a:ext cx="869950" cy="609600"/>
          </a:xfrm>
          <a:prstGeom prst="bentConnector3">
            <a:avLst>
              <a:gd name="adj1" fmla="val 1003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14758" y="5231844"/>
            <a:ext cx="20093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Single-stranded short DNA sequences are bound to a glass flow cell</a:t>
            </a:r>
          </a:p>
          <a:p>
            <a:r>
              <a:rPr lang="en-US" sz="1200" dirty="0">
                <a:solidFill>
                  <a:schemeClr val="dk1"/>
                </a:solidFill>
                <a:latin typeface="Calibri"/>
                <a:cs typeface="Calibri"/>
                <a:sym typeface="Wingdings" panose="05000000000000000000" pitchFamily="2" charset="2"/>
              </a:rPr>
              <a:t> Flow cell is flooded with fluorescently labelled </a:t>
            </a:r>
            <a:r>
              <a:rPr lang="en-US" sz="1200" dirty="0" err="1">
                <a:solidFill>
                  <a:schemeClr val="dk1"/>
                </a:solidFill>
                <a:latin typeface="Calibri"/>
                <a:cs typeface="Calibri"/>
                <a:sym typeface="Wingdings" panose="05000000000000000000" pitchFamily="2" charset="2"/>
              </a:rPr>
              <a:t>dNTPs</a:t>
            </a:r>
            <a:r>
              <a:rPr lang="en-US" sz="1200" dirty="0">
                <a:solidFill>
                  <a:schemeClr val="dk1"/>
                </a:solidFill>
                <a:latin typeface="Calibri"/>
                <a:cs typeface="Calibri"/>
                <a:sym typeface="Wingdings" panose="05000000000000000000" pitchFamily="2" charset="2"/>
              </a:rPr>
              <a:t> and polymerase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2564258" y="2659599"/>
            <a:ext cx="33094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In each cycle, one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dNTP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is incorporated into the reaction and it’s fluorescent signal captured in an image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Process is repeated until a full “read” is assembled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275458" y="5671685"/>
            <a:ext cx="2026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Translation of thousands of fluorescent images into a sequence read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0" r="14526"/>
          <a:stretch/>
        </p:blipFill>
        <p:spPr>
          <a:xfrm>
            <a:off x="5527886" y="60384"/>
            <a:ext cx="3616114" cy="242222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762695" y="2470245"/>
            <a:ext cx="3050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Illumina </a:t>
            </a:r>
            <a:r>
              <a:rPr lang="en-US" dirty="0" err="1"/>
              <a:t>MiSeq</a:t>
            </a:r>
            <a:r>
              <a:rPr lang="en-US" dirty="0"/>
              <a:t> Sequencing platform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6482035"/>
            <a:ext cx="9613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https://the-dna-universe.com/2020/11/02/a-journey-through-the-history-of-dna-sequencing/</a:t>
            </a:r>
          </a:p>
          <a:p>
            <a:r>
              <a:rPr lang="en-US" sz="900" dirty="0"/>
              <a:t>https://www.ebi.ac.uk/training/online/courses/functional-genomics-ii-common-technologies-and-data-analysis-methods/next-generation-sequencing/454-sequencing/</a:t>
            </a:r>
          </a:p>
        </p:txBody>
      </p:sp>
    </p:spTree>
    <p:extLst>
      <p:ext uri="{BB962C8B-B14F-4D97-AF65-F5344CB8AC3E}">
        <p14:creationId xmlns:p14="http://schemas.microsoft.com/office/powerpoint/2010/main" val="77939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580490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 of DNA sequencing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Improvements in DNA sequencing: Some numbers…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800" y="6573192"/>
            <a:ext cx="55435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https://www.genome.gov/about-genomics/fact-sheets/DNA-Sequencing-Costs-Data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1339850"/>
            <a:ext cx="4549558" cy="2279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" y="3712605"/>
            <a:ext cx="4549558" cy="225525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54800" y="5826834"/>
            <a:ext cx="240665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*Moore's law is an observation and projection of a historical trend. Rather than a law of physics, it is an empirical relationship linked to gains from experience in production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53901" y="1953382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56100" y="4321932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109729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5804904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 of DNA sequencing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lvl="0" indent="-285750"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2010: Beginning of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THIRD-GENERATION SEQUENCING</a:t>
            </a:r>
          </a:p>
          <a:p>
            <a:pPr marL="114300" lvl="2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PacBio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sequencing (Pacific Biosciences, Inc.)</a:t>
            </a: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800" y="6503342"/>
            <a:ext cx="775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https://the-dna-universe.com/2020/11/02/a-journey-through-the-history-of-dna-sequencing/</a:t>
            </a:r>
          </a:p>
          <a:p>
            <a:r>
              <a:rPr lang="en-US" sz="900" dirty="0"/>
              <a:t>Rhoads &amp; Au (2015) </a:t>
            </a:r>
            <a:r>
              <a:rPr lang="en-US" sz="900" dirty="0" err="1"/>
              <a:t>PacBio</a:t>
            </a:r>
            <a:r>
              <a:rPr lang="en-US" sz="900" dirty="0"/>
              <a:t> sequencing and its applications </a:t>
            </a:r>
            <a:r>
              <a:rPr lang="en-US" sz="900" i="1" dirty="0"/>
              <a:t>Genomics, Proteomics &amp; Bioinformatics </a:t>
            </a:r>
            <a:r>
              <a:rPr lang="en-US" sz="900" dirty="0"/>
              <a:t>13(5): 278-289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70645" y="2711665"/>
            <a:ext cx="2037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PacBio</a:t>
            </a:r>
            <a:r>
              <a:rPr lang="en-US" dirty="0"/>
              <a:t> RSII sequencer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951" y="99910"/>
            <a:ext cx="3024186" cy="26183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47" y="3019442"/>
            <a:ext cx="8493843" cy="23473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2994" y="5212921"/>
            <a:ext cx="2500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polymerase immobilized at the bottom of a “well” (zero-mode waveguide ZMW) in a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SMRTcell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93494" y="5330551"/>
            <a:ext cx="57457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Incorporation of fluorescent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dNTPs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produces a base-specific light pulse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Replication process in all ZMWs is recorded as a “movie” in real-time</a:t>
            </a:r>
          </a:p>
        </p:txBody>
      </p:sp>
    </p:spTree>
    <p:extLst>
      <p:ext uri="{BB962C8B-B14F-4D97-AF65-F5344CB8AC3E}">
        <p14:creationId xmlns:p14="http://schemas.microsoft.com/office/powerpoint/2010/main" val="2014861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78" y="2555611"/>
            <a:ext cx="5827622" cy="3596697"/>
          </a:xfrm>
          <a:prstGeom prst="rect">
            <a:avLst/>
          </a:prstGeom>
        </p:spPr>
      </p:pic>
      <p:sp>
        <p:nvSpPr>
          <p:cNvPr id="89" name="Google Shape;89;p2"/>
          <p:cNvSpPr txBox="1"/>
          <p:nvPr/>
        </p:nvSpPr>
        <p:spPr>
          <a:xfrm>
            <a:off x="475247" y="385011"/>
            <a:ext cx="5804904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 of DNA sequencing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lvl="0" indent="-285750"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2010: Beginning of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THIRD-GENERATION SEQUENCING</a:t>
            </a:r>
          </a:p>
          <a:p>
            <a:pPr marL="114300" lvl="2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PacBio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sequencing (Pacific Biosciences, Inc.)</a:t>
            </a: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800" y="6503342"/>
            <a:ext cx="775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https://the-dna-universe.com/2020/11/02/a-journey-through-the-history-of-dna-sequencing/</a:t>
            </a:r>
          </a:p>
          <a:p>
            <a:r>
              <a:rPr lang="en-US" sz="900" dirty="0"/>
              <a:t>Rhoads &amp; Au (2015) </a:t>
            </a:r>
            <a:r>
              <a:rPr lang="en-US" sz="900" dirty="0" err="1"/>
              <a:t>PacBio</a:t>
            </a:r>
            <a:r>
              <a:rPr lang="en-US" sz="900" dirty="0"/>
              <a:t> sequencing and its applications </a:t>
            </a:r>
            <a:r>
              <a:rPr lang="en-US" sz="900" i="1" dirty="0"/>
              <a:t>Genomics, Proteomics &amp; Bioinformatics </a:t>
            </a:r>
            <a:r>
              <a:rPr lang="en-US" sz="900" dirty="0"/>
              <a:t>13(5): 278-289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70645" y="2711665"/>
            <a:ext cx="2037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PacBio</a:t>
            </a:r>
            <a:r>
              <a:rPr lang="en-US" dirty="0"/>
              <a:t> RSII sequencer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951" y="99910"/>
            <a:ext cx="3024186" cy="261832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75756" y="2299283"/>
            <a:ext cx="26548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dvTimes"/>
                <a:sym typeface="Wingdings" panose="05000000000000000000" pitchFamily="2" charset="2"/>
              </a:rPr>
              <a:t> </a:t>
            </a:r>
            <a:r>
              <a:rPr lang="en-US" b="1" dirty="0">
                <a:latin typeface="AdvTimes"/>
              </a:rPr>
              <a:t>Generation of long-reads!!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976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5804904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 of DNA sequencing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2010: Beginning of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THIRD-GENERATION SEQUENCING</a:t>
            </a:r>
          </a:p>
          <a:p>
            <a:pPr marL="114300" lvl="2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PacBio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sequencing (Pacific Biosciences, Inc.)</a:t>
            </a:r>
          </a:p>
          <a:p>
            <a:pPr marL="114300" lvl="2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	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Nanopore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sequencing (Oxford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Nanopore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Technologies)</a:t>
            </a: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50" y="6350169"/>
            <a:ext cx="77597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https://the-dna-universe.com/2020/11/02/a-journey-through-the-history-of-dna-sequencing/</a:t>
            </a:r>
          </a:p>
          <a:p>
            <a:r>
              <a:rPr lang="en-US" sz="900" dirty="0"/>
              <a:t>https://www.sciencedirect.com/topics/neuroscience/nanopore-sequencing</a:t>
            </a:r>
          </a:p>
          <a:p>
            <a:r>
              <a:rPr lang="en-US" sz="900" dirty="0"/>
              <a:t>https://nanoporetech.com/applications/dna-nanopore-sequencing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70645" y="2512355"/>
            <a:ext cx="1627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Nanopore</a:t>
            </a:r>
            <a:r>
              <a:rPr lang="en-US" dirty="0"/>
              <a:t> </a:t>
            </a:r>
            <a:r>
              <a:rPr lang="en-US" dirty="0" err="1"/>
              <a:t>MinION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2063749"/>
            <a:ext cx="4831931" cy="318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1" r="14545"/>
          <a:stretch/>
        </p:blipFill>
        <p:spPr>
          <a:xfrm>
            <a:off x="5870645" y="57506"/>
            <a:ext cx="3152705" cy="24025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5247" y="5142012"/>
            <a:ext cx="64924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single-stranded DNA/RNA molecules pass through protein </a:t>
            </a:r>
            <a:r>
              <a:rPr lang="en-US" sz="1200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nanopore</a:t>
            </a:r>
            <a:endParaRPr lang="en-US" sz="12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Each nucleotide that passes the pore leads to a different change in electrical current across pore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Resulting signal is decoded to provide sequence information</a:t>
            </a:r>
          </a:p>
        </p:txBody>
      </p:sp>
    </p:spTree>
    <p:extLst>
      <p:ext uri="{BB962C8B-B14F-4D97-AF65-F5344CB8AC3E}">
        <p14:creationId xmlns:p14="http://schemas.microsoft.com/office/powerpoint/2010/main" val="3766912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5804904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 of DNA sequencing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2010: Beginning of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THIRD-GENERATION SEQUENCING</a:t>
            </a:r>
          </a:p>
          <a:p>
            <a:pPr marL="114300" lvl="2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PacBio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sequencing (Pacific Biosciences, Inc.)</a:t>
            </a:r>
          </a:p>
          <a:p>
            <a:pPr marL="114300" lvl="2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	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Nanopore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sequencing (Oxford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Nanopore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Technologies)</a:t>
            </a: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50" y="6350169"/>
            <a:ext cx="77597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https://the-dna-universe.com/2020/11/02/a-journey-through-the-history-of-dna-sequencing/</a:t>
            </a:r>
          </a:p>
          <a:p>
            <a:r>
              <a:rPr lang="en-US" sz="900" dirty="0"/>
              <a:t>https://www.sciencedirect.com/topics/neuroscience/nanopore-sequencing</a:t>
            </a:r>
          </a:p>
          <a:p>
            <a:r>
              <a:rPr lang="en-US" sz="900" dirty="0"/>
              <a:t>https://nanoporetech.com/applications/dna-nanopore-sequencing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70645" y="2512355"/>
            <a:ext cx="1627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Nanopore</a:t>
            </a:r>
            <a:r>
              <a:rPr lang="en-US" dirty="0"/>
              <a:t> </a:t>
            </a:r>
            <a:r>
              <a:rPr lang="en-US" dirty="0" err="1"/>
              <a:t>MinION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2063749"/>
            <a:ext cx="4831931" cy="318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1" r="14545"/>
          <a:stretch/>
        </p:blipFill>
        <p:spPr>
          <a:xfrm>
            <a:off x="5870645" y="57506"/>
            <a:ext cx="3152705" cy="24025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5247" y="5142012"/>
            <a:ext cx="64924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single-stranded DNA/RNA molecules pass through protein </a:t>
            </a:r>
            <a:r>
              <a:rPr lang="en-US" sz="1200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nanopore</a:t>
            </a:r>
            <a:endParaRPr lang="en-US" sz="12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Each nucleotide that passes the pore leads to a different change in electrical current across pore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Resulting signal is decoded to provide sequence information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998813" y="3069216"/>
            <a:ext cx="3680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b="1" dirty="0">
                <a:latin typeface="AdvTimes"/>
              </a:rPr>
              <a:t>Generation of ultra-long reads (2Mb)!!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5209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6249403" cy="301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also: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https://www.nature.com/immersive/d42859-020-00099-0/index.html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milestones of genome sequencing…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800" y="6573192"/>
            <a:ext cx="55435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https://www.genome.gov/about-genomics/fact-sheets/DNA-Sequencing-Costs-Data</a:t>
            </a:r>
          </a:p>
        </p:txBody>
      </p:sp>
    </p:spTree>
    <p:extLst>
      <p:ext uri="{BB962C8B-B14F-4D97-AF65-F5344CB8AC3E}">
        <p14:creationId xmlns:p14="http://schemas.microsoft.com/office/powerpoint/2010/main" val="1195122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580490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 of DNA sequencing: Platform comparison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44450" y="6627168"/>
            <a:ext cx="77597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Rhoads &amp; Au (2015) </a:t>
            </a:r>
            <a:r>
              <a:rPr lang="en-US" sz="900" dirty="0" err="1"/>
              <a:t>PacBio</a:t>
            </a:r>
            <a:r>
              <a:rPr lang="en-US" sz="900" dirty="0"/>
              <a:t> sequencing and its applications </a:t>
            </a:r>
            <a:r>
              <a:rPr lang="en-US" sz="900" i="1" dirty="0"/>
              <a:t>Genomics, Proteomics &amp; Bioinformatics </a:t>
            </a:r>
            <a:r>
              <a:rPr lang="en-US" sz="900" dirty="0"/>
              <a:t>13(5): 278-289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54" y="1296208"/>
            <a:ext cx="8555355" cy="23920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6028" y="5561112"/>
            <a:ext cx="3868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Numbers outdated, main features still remain!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05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84342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 of DNA sequencing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1953: Discovery of the structure of DNA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50" y="2705099"/>
            <a:ext cx="3536629" cy="4048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7" y="1256802"/>
            <a:ext cx="4886148" cy="1871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38" y="197766"/>
            <a:ext cx="2097958" cy="2097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23355" y="2038746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51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257800" y="1617346"/>
            <a:ext cx="1028700" cy="497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51" y="3252180"/>
            <a:ext cx="2853399" cy="28568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800" y="6573192"/>
            <a:ext cx="55435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https://the-dna-universe.com/2020/11/02/a-journey-through-the-history-of-dna-sequencing/</a:t>
            </a:r>
          </a:p>
        </p:txBody>
      </p:sp>
    </p:spTree>
    <p:extLst>
      <p:ext uri="{BB962C8B-B14F-4D97-AF65-F5344CB8AC3E}">
        <p14:creationId xmlns:p14="http://schemas.microsoft.com/office/powerpoint/2010/main" val="436151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580490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 of DNA sequencing: Platform comparison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54" y="1296208"/>
            <a:ext cx="8555355" cy="23920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0628" y="3827562"/>
            <a:ext cx="5532284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Variable (medium) read length, ultra-accurate, low-medium throughput</a:t>
            </a:r>
          </a:p>
          <a:p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Numbers are outdated, main features still remain!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6354" y="2165350"/>
            <a:ext cx="8413296" cy="196850"/>
          </a:xfrm>
          <a:prstGeom prst="rect">
            <a:avLst/>
          </a:prstGeom>
          <a:solidFill>
            <a:schemeClr val="accent1">
              <a:alpha val="61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6354" y="2362199"/>
            <a:ext cx="8413296" cy="309813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44450" y="6627168"/>
            <a:ext cx="77597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Rhoads &amp; Au (2015) </a:t>
            </a:r>
            <a:r>
              <a:rPr lang="en-US" sz="900" dirty="0" err="1"/>
              <a:t>PacBio</a:t>
            </a:r>
            <a:r>
              <a:rPr lang="en-US" sz="900" dirty="0"/>
              <a:t> sequencing and its applications </a:t>
            </a:r>
            <a:r>
              <a:rPr lang="en-US" sz="900" i="1" dirty="0"/>
              <a:t>Genomics, Proteomics &amp; Bioinformatics </a:t>
            </a:r>
            <a:r>
              <a:rPr lang="en-US" sz="900" dirty="0"/>
              <a:t>13(5): 278-289</a:t>
            </a:r>
          </a:p>
        </p:txBody>
      </p:sp>
    </p:spTree>
    <p:extLst>
      <p:ext uri="{BB962C8B-B14F-4D97-AF65-F5344CB8AC3E}">
        <p14:creationId xmlns:p14="http://schemas.microsoft.com/office/powerpoint/2010/main" val="4205001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580490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 of DNA sequencing: Platform comparison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54" y="1296208"/>
            <a:ext cx="8555355" cy="23920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0628" y="3827562"/>
            <a:ext cx="5532284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Variable (medium) read length, ultra-accurate, low-medium throughput</a:t>
            </a:r>
          </a:p>
          <a:p>
            <a:r>
              <a:rPr lang="en-US" b="1" dirty="0">
                <a:solidFill>
                  <a:srgbClr val="63CF94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Fixed short read length, high accuracy, high/ultra-high throughput</a:t>
            </a:r>
          </a:p>
          <a:p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Numbers are outdated, main features still remain!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6354" y="2165350"/>
            <a:ext cx="8413296" cy="196850"/>
          </a:xfrm>
          <a:prstGeom prst="rect">
            <a:avLst/>
          </a:prstGeom>
          <a:solidFill>
            <a:schemeClr val="accent1">
              <a:alpha val="61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6354" y="2672013"/>
            <a:ext cx="8413296" cy="344238"/>
          </a:xfrm>
          <a:prstGeom prst="rect">
            <a:avLst/>
          </a:prstGeom>
          <a:solidFill>
            <a:srgbClr val="00B050">
              <a:alpha val="61000"/>
            </a:srgb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16354" y="2362199"/>
            <a:ext cx="8413296" cy="309813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6354" y="3016251"/>
            <a:ext cx="8413296" cy="177799"/>
          </a:xfrm>
          <a:prstGeom prst="rect">
            <a:avLst/>
          </a:prstGeom>
          <a:solidFill>
            <a:srgbClr val="00B050">
              <a:alpha val="33000"/>
            </a:srgbClr>
          </a:solidFill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-44450" y="6627168"/>
            <a:ext cx="77597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Rhoads &amp; Au (2015) </a:t>
            </a:r>
            <a:r>
              <a:rPr lang="en-US" sz="900" dirty="0" err="1"/>
              <a:t>PacBio</a:t>
            </a:r>
            <a:r>
              <a:rPr lang="en-US" sz="900" dirty="0"/>
              <a:t> sequencing and its applications </a:t>
            </a:r>
            <a:r>
              <a:rPr lang="en-US" sz="900" i="1" dirty="0"/>
              <a:t>Genomics, Proteomics &amp; Bioinformatics </a:t>
            </a:r>
            <a:r>
              <a:rPr lang="en-US" sz="900" dirty="0"/>
              <a:t>13(5): 278-289</a:t>
            </a:r>
          </a:p>
        </p:txBody>
      </p:sp>
    </p:spTree>
    <p:extLst>
      <p:ext uri="{BB962C8B-B14F-4D97-AF65-F5344CB8AC3E}">
        <p14:creationId xmlns:p14="http://schemas.microsoft.com/office/powerpoint/2010/main" val="1373112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580490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 of DNA sequencing: Platform comparison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54" y="1296208"/>
            <a:ext cx="8555355" cy="23920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0628" y="3827562"/>
            <a:ext cx="5801588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Variable (medium) read length, ultra-accurate, low-medium throughput</a:t>
            </a:r>
          </a:p>
          <a:p>
            <a:r>
              <a:rPr lang="en-US" b="1" dirty="0">
                <a:solidFill>
                  <a:srgbClr val="63CF94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Fixed short read length, high accuracy, high/ultra-high throughput</a:t>
            </a:r>
          </a:p>
          <a:p>
            <a:r>
              <a:rPr lang="en-US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Variable long read length, low/medium accuracy, medium/high throughput</a:t>
            </a:r>
          </a:p>
          <a:p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Numbers are outdated, main features still remain!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6354" y="2165350"/>
            <a:ext cx="8413296" cy="196850"/>
          </a:xfrm>
          <a:prstGeom prst="rect">
            <a:avLst/>
          </a:prstGeom>
          <a:solidFill>
            <a:schemeClr val="accent1">
              <a:alpha val="61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6354" y="2672013"/>
            <a:ext cx="8413296" cy="344238"/>
          </a:xfrm>
          <a:prstGeom prst="rect">
            <a:avLst/>
          </a:prstGeom>
          <a:solidFill>
            <a:srgbClr val="00B050">
              <a:alpha val="61000"/>
            </a:srgb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16354" y="2362199"/>
            <a:ext cx="8413296" cy="309813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6354" y="3016251"/>
            <a:ext cx="8413296" cy="177799"/>
          </a:xfrm>
          <a:prstGeom prst="rect">
            <a:avLst/>
          </a:prstGeom>
          <a:solidFill>
            <a:srgbClr val="00B050">
              <a:alpha val="33000"/>
            </a:srgbClr>
          </a:solidFill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6354" y="3200400"/>
            <a:ext cx="8413296" cy="344238"/>
          </a:xfrm>
          <a:prstGeom prst="rect">
            <a:avLst/>
          </a:prstGeom>
          <a:solidFill>
            <a:srgbClr val="FFC000">
              <a:alpha val="61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-44450" y="6627168"/>
            <a:ext cx="77597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Rhoads &amp; Au (2015) </a:t>
            </a:r>
            <a:r>
              <a:rPr lang="en-US" sz="900" dirty="0" err="1"/>
              <a:t>PacBio</a:t>
            </a:r>
            <a:r>
              <a:rPr lang="en-US" sz="900" dirty="0"/>
              <a:t> sequencing and its applications </a:t>
            </a:r>
            <a:r>
              <a:rPr lang="en-US" sz="900" i="1" dirty="0"/>
              <a:t>Genomics, Proteomics &amp; Bioinformatics </a:t>
            </a:r>
            <a:r>
              <a:rPr lang="en-US" sz="900" dirty="0"/>
              <a:t>13(5): 278-289</a:t>
            </a:r>
          </a:p>
        </p:txBody>
      </p:sp>
    </p:spTree>
    <p:extLst>
      <p:ext uri="{BB962C8B-B14F-4D97-AF65-F5344CB8AC3E}">
        <p14:creationId xmlns:p14="http://schemas.microsoft.com/office/powerpoint/2010/main" val="1311514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580490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 of DNA sequencing: Platform comparison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54" y="1296208"/>
            <a:ext cx="8555355" cy="23920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0628" y="3827562"/>
            <a:ext cx="5801588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Variable (medium) read length, ultra-accurate, low-medium throughput</a:t>
            </a:r>
          </a:p>
          <a:p>
            <a:r>
              <a:rPr lang="en-US" b="1" dirty="0">
                <a:solidFill>
                  <a:srgbClr val="63CF94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Fixed short read length, high accuracy, high/ultra-high throughput</a:t>
            </a:r>
          </a:p>
          <a:p>
            <a:r>
              <a:rPr lang="en-US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Variable long read length, low/medium accuracy, medium/high throughput</a:t>
            </a:r>
          </a:p>
          <a:p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Numbers are outdated, main features still remain!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Platforms of all generations still in use today… </a:t>
            </a:r>
          </a:p>
        </p:txBody>
      </p:sp>
      <p:sp>
        <p:nvSpPr>
          <p:cNvPr id="4" name="Rectangle 3"/>
          <p:cNvSpPr/>
          <p:nvPr/>
        </p:nvSpPr>
        <p:spPr>
          <a:xfrm>
            <a:off x="216354" y="2165350"/>
            <a:ext cx="8413296" cy="196850"/>
          </a:xfrm>
          <a:prstGeom prst="rect">
            <a:avLst/>
          </a:prstGeom>
          <a:solidFill>
            <a:schemeClr val="accent1">
              <a:alpha val="61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6354" y="2672013"/>
            <a:ext cx="8413296" cy="344238"/>
          </a:xfrm>
          <a:prstGeom prst="rect">
            <a:avLst/>
          </a:prstGeom>
          <a:solidFill>
            <a:srgbClr val="00B050">
              <a:alpha val="61000"/>
            </a:srgb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16354" y="2362199"/>
            <a:ext cx="8413296" cy="309813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6354" y="3016251"/>
            <a:ext cx="8413296" cy="177799"/>
          </a:xfrm>
          <a:prstGeom prst="rect">
            <a:avLst/>
          </a:prstGeom>
          <a:solidFill>
            <a:srgbClr val="00B050">
              <a:alpha val="33000"/>
            </a:srgbClr>
          </a:solidFill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6354" y="3200400"/>
            <a:ext cx="8413296" cy="344238"/>
          </a:xfrm>
          <a:prstGeom prst="rect">
            <a:avLst/>
          </a:prstGeom>
          <a:solidFill>
            <a:srgbClr val="FFC000">
              <a:alpha val="61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-44450" y="6627168"/>
            <a:ext cx="77597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Rhoads &amp; Au (2015) </a:t>
            </a:r>
            <a:r>
              <a:rPr lang="en-US" sz="900" dirty="0" err="1"/>
              <a:t>PacBio</a:t>
            </a:r>
            <a:r>
              <a:rPr lang="en-US" sz="900" dirty="0"/>
              <a:t> sequencing and its applications </a:t>
            </a:r>
            <a:r>
              <a:rPr lang="en-US" sz="900" i="1" dirty="0"/>
              <a:t>Genomics, Proteomics &amp; Bioinformatics </a:t>
            </a:r>
            <a:r>
              <a:rPr lang="en-US" sz="900" dirty="0"/>
              <a:t>13(5): 278-289</a:t>
            </a:r>
          </a:p>
        </p:txBody>
      </p:sp>
    </p:spTree>
    <p:extLst>
      <p:ext uri="{BB962C8B-B14F-4D97-AF65-F5344CB8AC3E}">
        <p14:creationId xmlns:p14="http://schemas.microsoft.com/office/powerpoint/2010/main" val="1349714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580490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 of DNA sequencing: Platform comparison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54" y="1296208"/>
            <a:ext cx="8555355" cy="23920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0628" y="3827562"/>
            <a:ext cx="5801588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Variable (medium) read length, ultra-accurate, low-medium throughput</a:t>
            </a:r>
          </a:p>
          <a:p>
            <a:r>
              <a:rPr lang="en-US" b="1" dirty="0">
                <a:solidFill>
                  <a:srgbClr val="63CF94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Fixed short read length, high accuracy, high/ultra-high throughput</a:t>
            </a:r>
          </a:p>
          <a:p>
            <a:r>
              <a:rPr lang="en-US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Variable long read length, low/medium accuracy, medium/high throughput</a:t>
            </a:r>
          </a:p>
          <a:p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Numbers are outdated, main features still remain!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Platforms of all generations still in use today… </a:t>
            </a:r>
          </a:p>
        </p:txBody>
      </p:sp>
      <p:sp>
        <p:nvSpPr>
          <p:cNvPr id="4" name="Rectangle 3"/>
          <p:cNvSpPr/>
          <p:nvPr/>
        </p:nvSpPr>
        <p:spPr>
          <a:xfrm>
            <a:off x="216354" y="2165350"/>
            <a:ext cx="8413296" cy="196850"/>
          </a:xfrm>
          <a:prstGeom prst="rect">
            <a:avLst/>
          </a:prstGeom>
          <a:solidFill>
            <a:schemeClr val="accent1">
              <a:alpha val="61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6354" y="2672013"/>
            <a:ext cx="8413296" cy="344238"/>
          </a:xfrm>
          <a:prstGeom prst="rect">
            <a:avLst/>
          </a:prstGeom>
          <a:solidFill>
            <a:srgbClr val="00B050">
              <a:alpha val="61000"/>
            </a:srgb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16354" y="2362199"/>
            <a:ext cx="8413296" cy="309813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6354" y="3016251"/>
            <a:ext cx="8413296" cy="177799"/>
          </a:xfrm>
          <a:prstGeom prst="rect">
            <a:avLst/>
          </a:prstGeom>
          <a:solidFill>
            <a:srgbClr val="00B050">
              <a:alpha val="33000"/>
            </a:srgbClr>
          </a:solidFill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6354" y="3200400"/>
            <a:ext cx="8413296" cy="344238"/>
          </a:xfrm>
          <a:prstGeom prst="rect">
            <a:avLst/>
          </a:prstGeom>
          <a:solidFill>
            <a:srgbClr val="FFC000">
              <a:alpha val="61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-44450" y="6627168"/>
            <a:ext cx="77597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Rhoads &amp; Au (2015) </a:t>
            </a:r>
            <a:r>
              <a:rPr lang="en-US" sz="900" dirty="0" err="1"/>
              <a:t>PacBio</a:t>
            </a:r>
            <a:r>
              <a:rPr lang="en-US" sz="900" dirty="0"/>
              <a:t> sequencing and its applications </a:t>
            </a:r>
            <a:r>
              <a:rPr lang="en-US" sz="900" i="1" dirty="0"/>
              <a:t>Genomics, Proteomics &amp; Bioinformatics </a:t>
            </a:r>
            <a:r>
              <a:rPr lang="en-US" sz="900" dirty="0"/>
              <a:t>13(5): 278-289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31" y="4679863"/>
            <a:ext cx="4277678" cy="18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60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580490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Brainstorm: (NGS) sequencing platform applications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31" y="4679863"/>
            <a:ext cx="4277678" cy="18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96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580490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Brainstorm: (NGS) sequencing platform applications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31" y="4679863"/>
            <a:ext cx="4277678" cy="18282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71228" y="2536365"/>
            <a:ext cx="6732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data types for different applications/questions!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96719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6100" y="984250"/>
            <a:ext cx="280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Break…</a:t>
            </a:r>
            <a:endParaRPr lang="en-US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13" y="2849265"/>
            <a:ext cx="7031038" cy="37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16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Different data types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05449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Different data types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community of bacteria in any given habitat (soil, gut, ocean, …) we want to know:</a:t>
            </a: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952" y="1617662"/>
            <a:ext cx="6525709" cy="43468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28002" y="2834996"/>
            <a:ext cx="61350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WHO IS THERE?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AT WHAT PROPORTIONS?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WHAT ARE THEY DOING?</a:t>
            </a:r>
          </a:p>
        </p:txBody>
      </p:sp>
    </p:spTree>
    <p:extLst>
      <p:ext uri="{BB962C8B-B14F-4D97-AF65-F5344CB8AC3E}">
        <p14:creationId xmlns:p14="http://schemas.microsoft.com/office/powerpoint/2010/main" val="3071618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5804904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 of DNA sequencing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1953: Discovery of the structure of DNA</a:t>
            </a:r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1965: “Sequencing” of the first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tRNA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5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of ribonucleases with cleaving sites at specific nucleotides</a:t>
            </a:r>
          </a:p>
          <a:p>
            <a:pPr marL="114300" lvl="5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reconstruction of the original nucleotide sequence by 	determining the order in which small fragments occurred in the 	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tRNA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molecule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800" y="6573192"/>
            <a:ext cx="55435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https://the-dna-universe.com/2020/11/02/a-journey-through-the-history-of-dna-sequencing/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51" y="279399"/>
            <a:ext cx="2462212" cy="177759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03951" y="2008719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Robert W. Holley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34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Different data types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366" y="1458913"/>
            <a:ext cx="2619711" cy="1745016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4" idx="2"/>
          </p:cNvCxnSpPr>
          <p:nvPr/>
        </p:nvCxnSpPr>
        <p:spPr>
          <a:xfrm flipH="1">
            <a:off x="2965450" y="3203929"/>
            <a:ext cx="1310772" cy="694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356100" y="3203928"/>
            <a:ext cx="1310772" cy="694971"/>
          </a:xfrm>
          <a:prstGeom prst="straightConnector1">
            <a:avLst/>
          </a:prstGeom>
          <a:ln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071780" y="3898899"/>
            <a:ext cx="20185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Meta-barcoding (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4592856" y="3898898"/>
            <a:ext cx="2020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Meta-genomics (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362869" y="3203927"/>
            <a:ext cx="1310772" cy="694971"/>
          </a:xfrm>
          <a:prstGeom prst="straightConnector1">
            <a:avLst/>
          </a:prstGeom>
          <a:ln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8" idx="0"/>
          </p:cNvCxnSpPr>
          <p:nvPr/>
        </p:nvCxnSpPr>
        <p:spPr>
          <a:xfrm>
            <a:off x="4268536" y="3203927"/>
            <a:ext cx="3435001" cy="6949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491506" y="3898898"/>
            <a:ext cx="2424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transcriptomics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metaT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183339" y="4272062"/>
            <a:ext cx="171713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approach</a:t>
            </a:r>
          </a:p>
          <a:p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material</a:t>
            </a:r>
          </a:p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</a:p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Taxonomic precision</a:t>
            </a:r>
          </a:p>
          <a:p>
            <a:r>
              <a:rPr lang="en-US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Resolution</a:t>
            </a:r>
            <a:endParaRPr lang="en-US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3505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Different data types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366" y="1458913"/>
            <a:ext cx="2619711" cy="1745016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4" idx="2"/>
          </p:cNvCxnSpPr>
          <p:nvPr/>
        </p:nvCxnSpPr>
        <p:spPr>
          <a:xfrm flipH="1">
            <a:off x="2965450" y="3203929"/>
            <a:ext cx="1310772" cy="694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356100" y="3203928"/>
            <a:ext cx="1310772" cy="694971"/>
          </a:xfrm>
          <a:prstGeom prst="straightConnector1">
            <a:avLst/>
          </a:prstGeom>
          <a:ln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071780" y="3898899"/>
            <a:ext cx="20185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Meta-barcoding (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4592856" y="3898898"/>
            <a:ext cx="2020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Meta-genomics (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362869" y="3203927"/>
            <a:ext cx="1310772" cy="694971"/>
          </a:xfrm>
          <a:prstGeom prst="straightConnector1">
            <a:avLst/>
          </a:prstGeom>
          <a:ln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8" idx="0"/>
          </p:cNvCxnSpPr>
          <p:nvPr/>
        </p:nvCxnSpPr>
        <p:spPr>
          <a:xfrm>
            <a:off x="4268536" y="3203927"/>
            <a:ext cx="3435001" cy="6949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491506" y="3898898"/>
            <a:ext cx="2424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transcriptomics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metaT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183339" y="4272062"/>
            <a:ext cx="171713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approach</a:t>
            </a:r>
          </a:p>
          <a:p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material</a:t>
            </a:r>
          </a:p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</a:p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Taxonomic precision</a:t>
            </a:r>
          </a:p>
          <a:p>
            <a:r>
              <a:rPr lang="en-US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Resolution</a:t>
            </a:r>
            <a:endParaRPr lang="en-US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71780" y="4272062"/>
            <a:ext cx="153439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Targeted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Amplicon DNA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Bacterial genomes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Genus/Species</a:t>
            </a:r>
          </a:p>
          <a:p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Higher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92856" y="4272062"/>
            <a:ext cx="169950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Non-targeted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Whole genomic DNA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genomes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Strain/Genome</a:t>
            </a:r>
          </a:p>
          <a:p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Lower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91506" y="4272062"/>
            <a:ext cx="155523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Non-targeted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Transcribed RNA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active genomes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Strain/Genome</a:t>
            </a:r>
          </a:p>
          <a:p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Lower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8136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Different data types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366" y="1458913"/>
            <a:ext cx="2619711" cy="1745016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4" idx="2"/>
          </p:cNvCxnSpPr>
          <p:nvPr/>
        </p:nvCxnSpPr>
        <p:spPr>
          <a:xfrm flipH="1">
            <a:off x="2965450" y="3203929"/>
            <a:ext cx="1310772" cy="694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356100" y="3203928"/>
            <a:ext cx="1310772" cy="694971"/>
          </a:xfrm>
          <a:prstGeom prst="straightConnector1">
            <a:avLst/>
          </a:prstGeom>
          <a:ln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071780" y="3898899"/>
            <a:ext cx="20185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Meta-barcoding (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4592856" y="3898898"/>
            <a:ext cx="2020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Meta-genomics (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362869" y="3203927"/>
            <a:ext cx="1310772" cy="694971"/>
          </a:xfrm>
          <a:prstGeom prst="straightConnector1">
            <a:avLst/>
          </a:prstGeom>
          <a:ln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8" idx="0"/>
          </p:cNvCxnSpPr>
          <p:nvPr/>
        </p:nvCxnSpPr>
        <p:spPr>
          <a:xfrm>
            <a:off x="4268536" y="3203927"/>
            <a:ext cx="3435001" cy="6949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491506" y="3898898"/>
            <a:ext cx="2424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transcriptomics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metaT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183339" y="4272062"/>
            <a:ext cx="171713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approach</a:t>
            </a:r>
          </a:p>
          <a:p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material</a:t>
            </a:r>
          </a:p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</a:p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Taxonomic precision</a:t>
            </a:r>
          </a:p>
          <a:p>
            <a:r>
              <a:rPr lang="en-US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Resolution</a:t>
            </a:r>
            <a:endParaRPr lang="en-US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71780" y="4272062"/>
            <a:ext cx="153439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Targeted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Amplicon DNA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Bacterial genomes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Genus/Species</a:t>
            </a:r>
          </a:p>
          <a:p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Higher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92856" y="4272062"/>
            <a:ext cx="169950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Non-targeted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Whole genomic DNA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genomes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Strain/Genome</a:t>
            </a:r>
          </a:p>
          <a:p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Lower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91506" y="4272062"/>
            <a:ext cx="155523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Non-targeted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Transcribed RNA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active genomes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Strain/Genome</a:t>
            </a:r>
          </a:p>
          <a:p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Lower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29772C-51C7-5E4C-B9B4-83440F159E60}"/>
              </a:ext>
            </a:extLst>
          </p:cNvPr>
          <p:cNvSpPr/>
          <p:nvPr/>
        </p:nvSpPr>
        <p:spPr>
          <a:xfrm>
            <a:off x="1967802" y="3799114"/>
            <a:ext cx="2122479" cy="1642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39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</a:t>
            </a: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Identify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members of a bacterial community and its composition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Method: </a:t>
            </a: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…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97" y="2101850"/>
            <a:ext cx="33718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28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</a:t>
            </a: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Identify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members of a bacterial community and its composition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Method: </a:t>
            </a: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PCR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amplification of (part of) bacterial universal marker gene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>
              <a:buClr>
                <a:schemeClr val="dk1"/>
              </a:buClr>
              <a:buSzPts val="1800"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16S rRNA gene (part of prokaryotic ribosome)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210137" y="1901881"/>
            <a:ext cx="3864013" cy="4660900"/>
            <a:chOff x="2765387" y="1720850"/>
            <a:chExt cx="3864013" cy="46609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t="4167" r="3855"/>
            <a:stretch/>
          </p:blipFill>
          <p:spPr>
            <a:xfrm>
              <a:off x="2765387" y="1720850"/>
              <a:ext cx="3597313" cy="454722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667250" y="5340350"/>
              <a:ext cx="1962150" cy="104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188" b="13990"/>
          <a:stretch/>
        </p:blipFill>
        <p:spPr>
          <a:xfrm>
            <a:off x="174627" y="2640277"/>
            <a:ext cx="3362324" cy="15391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3469" y="3097978"/>
            <a:ext cx="92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proteins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91665" y="1912260"/>
            <a:ext cx="23246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Secondary structure of the 16S </a:t>
            </a:r>
            <a:r>
              <a:rPr lang="en-US" sz="11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rRNA</a:t>
            </a:r>
            <a:endParaRPr lang="en-US" sz="11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5246" y="4325279"/>
            <a:ext cx="2394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Conserved region</a:t>
            </a:r>
          </a:p>
          <a:p>
            <a:r>
              <a:rPr lang="en-US" sz="1200" dirty="0"/>
              <a:t>Hypervariable region*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2399" y="4568811"/>
            <a:ext cx="222250" cy="165100"/>
          </a:xfrm>
          <a:prstGeom prst="rect">
            <a:avLst/>
          </a:prstGeom>
          <a:solidFill>
            <a:srgbClr val="94959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62399" y="4365355"/>
            <a:ext cx="222250" cy="1651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49121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Fukuda et al. (2016) Molecular approaches to studying microbial communities: Targeting the 16S ribosomal RNA gene </a:t>
            </a:r>
            <a:r>
              <a:rPr lang="en-US" sz="900" i="1" dirty="0"/>
              <a:t>Journal of UOEH </a:t>
            </a:r>
            <a:r>
              <a:rPr lang="en-US" sz="900" dirty="0"/>
              <a:t>38(3): 223-232</a:t>
            </a:r>
          </a:p>
          <a:p>
            <a:r>
              <a:rPr lang="en-US" sz="900" dirty="0" err="1"/>
              <a:t>Yarza</a:t>
            </a:r>
            <a:r>
              <a:rPr lang="en-US" sz="900" dirty="0"/>
              <a:t> et al. (2014) Uniting the classification of cultured and uncultured bacteria and </a:t>
            </a:r>
            <a:r>
              <a:rPr lang="en-US" sz="900" dirty="0" err="1"/>
              <a:t>arachae</a:t>
            </a:r>
            <a:r>
              <a:rPr lang="en-US" sz="900" dirty="0"/>
              <a:t> using 16S </a:t>
            </a:r>
            <a:r>
              <a:rPr lang="en-US" sz="900" dirty="0" err="1"/>
              <a:t>rRNA</a:t>
            </a:r>
            <a:r>
              <a:rPr lang="en-US" sz="900" dirty="0"/>
              <a:t> gene sequences </a:t>
            </a:r>
            <a:r>
              <a:rPr lang="en-US" sz="900" i="1" dirty="0"/>
              <a:t>Nature Reviews Microbiology </a:t>
            </a:r>
            <a:r>
              <a:rPr lang="en-US" sz="900" dirty="0"/>
              <a:t>12: 635-645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7357" y="5856162"/>
            <a:ext cx="46986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*Form helical structures, which allow for considerable sequence variation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30163" y="4299617"/>
            <a:ext cx="336952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V1</a:t>
            </a:r>
            <a:endParaRPr lang="en-US" sz="1100" b="1" dirty="0"/>
          </a:p>
        </p:txBody>
      </p:sp>
      <p:sp>
        <p:nvSpPr>
          <p:cNvPr id="18" name="Rectangle 17"/>
          <p:cNvSpPr/>
          <p:nvPr/>
        </p:nvSpPr>
        <p:spPr>
          <a:xfrm>
            <a:off x="6357113" y="6162644"/>
            <a:ext cx="340158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V2</a:t>
            </a:r>
            <a:endParaRPr lang="en-US" sz="1100" b="1" dirty="0"/>
          </a:p>
        </p:txBody>
      </p:sp>
      <p:sp>
        <p:nvSpPr>
          <p:cNvPr id="19" name="Rectangle 18"/>
          <p:cNvSpPr/>
          <p:nvPr/>
        </p:nvSpPr>
        <p:spPr>
          <a:xfrm>
            <a:off x="5777465" y="3251867"/>
            <a:ext cx="340158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V3</a:t>
            </a:r>
            <a:endParaRPr lang="en-US" sz="1100" b="1" dirty="0"/>
          </a:p>
        </p:txBody>
      </p:sp>
      <p:sp>
        <p:nvSpPr>
          <p:cNvPr id="20" name="Rectangle 19"/>
          <p:cNvSpPr/>
          <p:nvPr/>
        </p:nvSpPr>
        <p:spPr>
          <a:xfrm>
            <a:off x="5750458" y="2570434"/>
            <a:ext cx="340158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V4</a:t>
            </a:r>
            <a:endParaRPr lang="en-US" sz="1100" b="1" dirty="0"/>
          </a:p>
        </p:txBody>
      </p:sp>
      <p:sp>
        <p:nvSpPr>
          <p:cNvPr id="21" name="Rectangle 20"/>
          <p:cNvSpPr/>
          <p:nvPr/>
        </p:nvSpPr>
        <p:spPr>
          <a:xfrm>
            <a:off x="6976603" y="2939270"/>
            <a:ext cx="340158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V5</a:t>
            </a:r>
            <a:endParaRPr lang="en-US" sz="1100" b="1" dirty="0"/>
          </a:p>
        </p:txBody>
      </p:sp>
      <p:sp>
        <p:nvSpPr>
          <p:cNvPr id="22" name="Rectangle 21"/>
          <p:cNvSpPr/>
          <p:nvPr/>
        </p:nvSpPr>
        <p:spPr>
          <a:xfrm>
            <a:off x="7111523" y="2471639"/>
            <a:ext cx="340158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V6</a:t>
            </a:r>
            <a:endParaRPr lang="en-US" sz="1100" b="1" dirty="0"/>
          </a:p>
        </p:txBody>
      </p:sp>
      <p:sp>
        <p:nvSpPr>
          <p:cNvPr id="23" name="Rectangle 22"/>
          <p:cNvSpPr/>
          <p:nvPr/>
        </p:nvSpPr>
        <p:spPr>
          <a:xfrm>
            <a:off x="8433765" y="2439629"/>
            <a:ext cx="340158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V7</a:t>
            </a:r>
            <a:endParaRPr lang="en-US" sz="1100" b="1" dirty="0"/>
          </a:p>
        </p:txBody>
      </p:sp>
      <p:sp>
        <p:nvSpPr>
          <p:cNvPr id="24" name="Rectangle 23"/>
          <p:cNvSpPr/>
          <p:nvPr/>
        </p:nvSpPr>
        <p:spPr>
          <a:xfrm>
            <a:off x="8470498" y="3692512"/>
            <a:ext cx="340158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V8</a:t>
            </a:r>
            <a:endParaRPr lang="en-US" sz="1100" b="1" dirty="0"/>
          </a:p>
        </p:txBody>
      </p:sp>
      <p:pic>
        <p:nvPicPr>
          <p:cNvPr id="25" name="Picture 5" descr="Bildergebnis für 16s ribosomal rna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17" y="2559092"/>
            <a:ext cx="1566923" cy="15669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824957" y="4253702"/>
            <a:ext cx="143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ribosomal proteins</a:t>
            </a:r>
          </a:p>
          <a:p>
            <a:r>
              <a:rPr lang="en-US" sz="1200" dirty="0"/>
              <a:t>16S </a:t>
            </a:r>
            <a:r>
              <a:rPr lang="en-US" sz="1200" dirty="0" err="1"/>
              <a:t>rRNA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3599501" y="4518166"/>
            <a:ext cx="222250" cy="165100"/>
          </a:xfrm>
          <a:prstGeom prst="rect">
            <a:avLst/>
          </a:prstGeom>
          <a:solidFill>
            <a:srgbClr val="FDCE9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599501" y="4314710"/>
            <a:ext cx="222250" cy="165100"/>
          </a:xfrm>
          <a:prstGeom prst="rect">
            <a:avLst/>
          </a:prstGeom>
          <a:solidFill>
            <a:srgbClr val="9797F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rved Down Arrow 1"/>
          <p:cNvSpPr/>
          <p:nvPr/>
        </p:nvSpPr>
        <p:spPr>
          <a:xfrm>
            <a:off x="3352800" y="2538859"/>
            <a:ext cx="565150" cy="242441"/>
          </a:xfrm>
          <a:prstGeom prst="curved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Down Arrow 30"/>
          <p:cNvSpPr/>
          <p:nvPr/>
        </p:nvSpPr>
        <p:spPr>
          <a:xfrm>
            <a:off x="4922131" y="2538859"/>
            <a:ext cx="565150" cy="242441"/>
          </a:xfrm>
          <a:prstGeom prst="curved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73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</a:t>
            </a: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Identify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members of a bacterial community and its composition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Method: </a:t>
            </a: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PCR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amplification of (part of) bacterial universal marker gene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>
              <a:buClr>
                <a:schemeClr val="dk1"/>
              </a:buClr>
              <a:buSzPts val="1800"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16S rRNA gene (part of prokaryotic ribosome)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5188" b="13990"/>
          <a:stretch/>
        </p:blipFill>
        <p:spPr>
          <a:xfrm>
            <a:off x="174626" y="2050211"/>
            <a:ext cx="4651373" cy="21291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5246" y="4325279"/>
            <a:ext cx="3857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Conserved region </a:t>
            </a:r>
            <a:r>
              <a:rPr lang="en-US" sz="1200" b="1" dirty="0">
                <a:sym typeface="Wingdings" pitchFamily="2" charset="2"/>
              </a:rPr>
              <a:t> ideal as primer binding sites!</a:t>
            </a:r>
            <a:endParaRPr lang="en-US" sz="1200" b="1" dirty="0"/>
          </a:p>
          <a:p>
            <a:r>
              <a:rPr lang="en-US" sz="1200" dirty="0"/>
              <a:t>Hypervariable region* </a:t>
            </a:r>
            <a:r>
              <a:rPr lang="en-US" sz="1200" b="1" dirty="0">
                <a:sym typeface="Wingdings" pitchFamily="2" charset="2"/>
              </a:rPr>
              <a:t> ideal to resolve sequence variation in bacterial population</a:t>
            </a:r>
            <a:endParaRPr lang="en-US" sz="1200" b="1" dirty="0"/>
          </a:p>
        </p:txBody>
      </p:sp>
      <p:sp>
        <p:nvSpPr>
          <p:cNvPr id="12" name="Rectangle 11"/>
          <p:cNvSpPr/>
          <p:nvPr/>
        </p:nvSpPr>
        <p:spPr>
          <a:xfrm>
            <a:off x="262399" y="4568811"/>
            <a:ext cx="222250" cy="165100"/>
          </a:xfrm>
          <a:prstGeom prst="rect">
            <a:avLst/>
          </a:prstGeom>
          <a:solidFill>
            <a:srgbClr val="94959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62399" y="4365355"/>
            <a:ext cx="222250" cy="1651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49121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Fukuda et al. (2016) Molecular approaches to studying microbial communities: Targeting the 16S ribosomal RNA gene </a:t>
            </a:r>
            <a:r>
              <a:rPr lang="en-US" sz="900" i="1" dirty="0"/>
              <a:t>Journal of UOEH </a:t>
            </a:r>
            <a:r>
              <a:rPr lang="en-US" sz="900" dirty="0"/>
              <a:t>38(3): 223-232</a:t>
            </a:r>
          </a:p>
          <a:p>
            <a:r>
              <a:rPr lang="en-US" sz="900" dirty="0" err="1"/>
              <a:t>Yarza</a:t>
            </a:r>
            <a:r>
              <a:rPr lang="en-US" sz="900" dirty="0"/>
              <a:t> et al. (2014) Uniting the classification of cultured and uncultured bacteria and </a:t>
            </a:r>
            <a:r>
              <a:rPr lang="en-US" sz="900" dirty="0" err="1"/>
              <a:t>arachae</a:t>
            </a:r>
            <a:r>
              <a:rPr lang="en-US" sz="900" dirty="0"/>
              <a:t> using 16S </a:t>
            </a:r>
            <a:r>
              <a:rPr lang="en-US" sz="900" dirty="0" err="1"/>
              <a:t>rRNA</a:t>
            </a:r>
            <a:r>
              <a:rPr lang="en-US" sz="900" dirty="0"/>
              <a:t> gene sequences </a:t>
            </a:r>
            <a:r>
              <a:rPr lang="en-US" sz="900" i="1" dirty="0"/>
              <a:t>Nature Reviews Microbiology </a:t>
            </a:r>
            <a:r>
              <a:rPr lang="en-US" sz="900" dirty="0"/>
              <a:t>12: 635-645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7357" y="5856162"/>
            <a:ext cx="46986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*Form helical structures, which allow for considerable sequence variation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EA6C78C1-273D-B34B-823D-A5E635079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121" y="1496971"/>
            <a:ext cx="4148271" cy="16750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5AF8D8-0F8A-BA47-BB8D-BC70F1D74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446" y="2952144"/>
            <a:ext cx="4005943" cy="1467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5EBD6F3-957D-0140-8433-BDCA5185AE20}"/>
              </a:ext>
            </a:extLst>
          </p:cNvPr>
          <p:cNvGrpSpPr/>
          <p:nvPr/>
        </p:nvGrpSpPr>
        <p:grpSpPr>
          <a:xfrm>
            <a:off x="5482495" y="4239066"/>
            <a:ext cx="3292528" cy="2033585"/>
            <a:chOff x="5127171" y="3451371"/>
            <a:chExt cx="3292528" cy="2033585"/>
          </a:xfrm>
        </p:grpSpPr>
        <p:pic>
          <p:nvPicPr>
            <p:cNvPr id="33" name="Picture 32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8BE4E108-9E9E-1341-8A8D-34AF2817B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403"/>
            <a:stretch/>
          </p:blipFill>
          <p:spPr>
            <a:xfrm>
              <a:off x="5127171" y="3451371"/>
              <a:ext cx="3292528" cy="20335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A8CE25DE-DDA4-5942-BEEB-D744F4E60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r="75862" b="73481"/>
            <a:stretch/>
          </p:blipFill>
          <p:spPr>
            <a:xfrm>
              <a:off x="5127171" y="3451371"/>
              <a:ext cx="1065387" cy="539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448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</a:t>
            </a: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Identify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members of a bacterial community and its composition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Method: </a:t>
            </a: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PCR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amplification of (part of) bacterial universal marker gene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491218"/>
            <a:ext cx="9144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support.illumina.com</a:t>
            </a:r>
            <a:r>
              <a:rPr lang="en-US" sz="900" dirty="0"/>
              <a:t>/documents/documentation/</a:t>
            </a:r>
            <a:r>
              <a:rPr lang="en-US" sz="900" dirty="0" err="1"/>
              <a:t>chemistry_documentation</a:t>
            </a:r>
            <a:r>
              <a:rPr lang="en-US" sz="900" dirty="0"/>
              <a:t>/16s/16s-metagenomic-library-prep-guide-15044223-b.pdf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0E9FAAD-10DF-6E45-A993-1218E1AAE1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93" t="15042" r="16737"/>
          <a:stretch/>
        </p:blipFill>
        <p:spPr>
          <a:xfrm>
            <a:off x="1489433" y="1668544"/>
            <a:ext cx="4838370" cy="4063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DA7701-FD6A-5C42-8FE1-17545ECB79A9}"/>
              </a:ext>
            </a:extLst>
          </p:cNvPr>
          <p:cNvSpPr txBox="1"/>
          <p:nvPr/>
        </p:nvSpPr>
        <p:spPr>
          <a:xfrm>
            <a:off x="5986020" y="2667785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Template DNA strands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007355-3672-5641-8365-A441FE2737CD}"/>
              </a:ext>
            </a:extLst>
          </p:cNvPr>
          <p:cNvSpPr txBox="1"/>
          <p:nvPr/>
        </p:nvSpPr>
        <p:spPr>
          <a:xfrm>
            <a:off x="5825826" y="3800084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PCR amplified target region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CE9355-D3C2-5B49-ACC6-0CC7DF89B6BB}"/>
              </a:ext>
            </a:extLst>
          </p:cNvPr>
          <p:cNvSpPr txBox="1"/>
          <p:nvPr/>
        </p:nvSpPr>
        <p:spPr>
          <a:xfrm>
            <a:off x="6545479" y="3233934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PCR1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E0BE69-734C-F14E-8C4C-E341F4383E77}"/>
              </a:ext>
            </a:extLst>
          </p:cNvPr>
          <p:cNvSpPr txBox="1"/>
          <p:nvPr/>
        </p:nvSpPr>
        <p:spPr>
          <a:xfrm>
            <a:off x="6545479" y="4285769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PCR2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BAFDB-3459-0643-9BF7-5468AD4A815E}"/>
              </a:ext>
            </a:extLst>
          </p:cNvPr>
          <p:cNvSpPr txBox="1"/>
          <p:nvPr/>
        </p:nvSpPr>
        <p:spPr>
          <a:xfrm>
            <a:off x="5840162" y="4799325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PCR amplified final amplicon</a:t>
            </a:r>
          </a:p>
        </p:txBody>
      </p:sp>
    </p:spTree>
    <p:extLst>
      <p:ext uri="{BB962C8B-B14F-4D97-AF65-F5344CB8AC3E}">
        <p14:creationId xmlns:p14="http://schemas.microsoft.com/office/powerpoint/2010/main" val="737089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pipeline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491218"/>
            <a:ext cx="9144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web.cbio.uct.ac.za</a:t>
            </a:r>
            <a:r>
              <a:rPr lang="en-US" sz="900" dirty="0"/>
              <a:t>/~</a:t>
            </a:r>
            <a:r>
              <a:rPr lang="en-US" sz="900" dirty="0" err="1"/>
              <a:t>gerrit</a:t>
            </a:r>
            <a:r>
              <a:rPr lang="en-US" sz="900" dirty="0"/>
              <a:t>/slides/data_analysis_of_16S_rRNA_gene_amplicons_uct.pdf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739A583-CB4B-F54C-8AA3-5C17AD601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54" t="9542" r="51354" b="67157"/>
          <a:stretch/>
        </p:blipFill>
        <p:spPr>
          <a:xfrm>
            <a:off x="575036" y="1776992"/>
            <a:ext cx="904972" cy="1364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A435F-B70B-AD42-AABD-42B0414A1E4F}"/>
              </a:ext>
            </a:extLst>
          </p:cNvPr>
          <p:cNvSpPr txBox="1"/>
          <p:nvPr/>
        </p:nvSpPr>
        <p:spPr>
          <a:xfrm>
            <a:off x="1734531" y="1376882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reads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66D379-2705-6D48-B7C3-AE73E34EA6A8}"/>
              </a:ext>
            </a:extLst>
          </p:cNvPr>
          <p:cNvCxnSpPr/>
          <p:nvPr/>
        </p:nvCxnSpPr>
        <p:spPr>
          <a:xfrm flipH="1">
            <a:off x="1480008" y="1706252"/>
            <a:ext cx="320512" cy="14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8FEA990-F251-EF4B-AA6A-416D85B4E2D2}"/>
              </a:ext>
            </a:extLst>
          </p:cNvPr>
          <p:cNvSpPr/>
          <p:nvPr/>
        </p:nvSpPr>
        <p:spPr>
          <a:xfrm>
            <a:off x="1941922" y="2337847"/>
            <a:ext cx="603315" cy="2450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38863C-CD2E-1D4E-A9C8-0452D37A2CD0}"/>
              </a:ext>
            </a:extLst>
          </p:cNvPr>
          <p:cNvSpPr/>
          <p:nvPr/>
        </p:nvSpPr>
        <p:spPr>
          <a:xfrm>
            <a:off x="1777746" y="2010213"/>
            <a:ext cx="9316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Read QC</a:t>
            </a:r>
          </a:p>
        </p:txBody>
      </p:sp>
      <p:pic>
        <p:nvPicPr>
          <p:cNvPr id="1026" name="Picture 2" descr="16S rRNA analysis">
            <a:extLst>
              <a:ext uri="{FF2B5EF4-FFF2-40B4-BE49-F238E27FC236}">
                <a16:creationId xmlns:a16="http://schemas.microsoft.com/office/drawing/2014/main" id="{49743587-ED53-7A4D-85EC-E0BDD960D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8" b="49470"/>
          <a:stretch/>
        </p:blipFill>
        <p:spPr bwMode="auto">
          <a:xfrm>
            <a:off x="2774285" y="1683451"/>
            <a:ext cx="2842602" cy="161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DF134269-01F1-C248-AFF6-F752236A9CF9}"/>
              </a:ext>
            </a:extLst>
          </p:cNvPr>
          <p:cNvSpPr/>
          <p:nvPr/>
        </p:nvSpPr>
        <p:spPr>
          <a:xfrm>
            <a:off x="5845935" y="1731448"/>
            <a:ext cx="603315" cy="2450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42CA6B6-B093-F04F-93AC-3827844F229F}"/>
              </a:ext>
            </a:extLst>
          </p:cNvPr>
          <p:cNvSpPr/>
          <p:nvPr/>
        </p:nvSpPr>
        <p:spPr>
          <a:xfrm>
            <a:off x="5845935" y="2488667"/>
            <a:ext cx="603315" cy="2450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F9E4EE-CEFF-2141-B0F0-08E22BAF6B4F}"/>
              </a:ext>
            </a:extLst>
          </p:cNvPr>
          <p:cNvSpPr/>
          <p:nvPr/>
        </p:nvSpPr>
        <p:spPr>
          <a:xfrm>
            <a:off x="6600080" y="1702436"/>
            <a:ext cx="1428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Read clustering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3E9572-C6CE-5E46-ABAE-2F0726DA13A3}"/>
              </a:ext>
            </a:extLst>
          </p:cNvPr>
          <p:cNvSpPr/>
          <p:nvPr/>
        </p:nvSpPr>
        <p:spPr>
          <a:xfrm>
            <a:off x="6600080" y="2460398"/>
            <a:ext cx="1417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Error correction</a:t>
            </a:r>
          </a:p>
        </p:txBody>
      </p:sp>
    </p:spTree>
    <p:extLst>
      <p:ext uri="{BB962C8B-B14F-4D97-AF65-F5344CB8AC3E}">
        <p14:creationId xmlns:p14="http://schemas.microsoft.com/office/powerpoint/2010/main" val="2400411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pipeline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739A583-CB4B-F54C-8AA3-5C17AD601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54" t="9542" r="51354" b="67157"/>
          <a:stretch/>
        </p:blipFill>
        <p:spPr>
          <a:xfrm>
            <a:off x="575036" y="1776992"/>
            <a:ext cx="904972" cy="1364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A435F-B70B-AD42-AABD-42B0414A1E4F}"/>
              </a:ext>
            </a:extLst>
          </p:cNvPr>
          <p:cNvSpPr txBox="1"/>
          <p:nvPr/>
        </p:nvSpPr>
        <p:spPr>
          <a:xfrm>
            <a:off x="1734531" y="1376882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reads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66D379-2705-6D48-B7C3-AE73E34EA6A8}"/>
              </a:ext>
            </a:extLst>
          </p:cNvPr>
          <p:cNvCxnSpPr/>
          <p:nvPr/>
        </p:nvCxnSpPr>
        <p:spPr>
          <a:xfrm flipH="1">
            <a:off x="1480008" y="1706252"/>
            <a:ext cx="320512" cy="14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8FEA990-F251-EF4B-AA6A-416D85B4E2D2}"/>
              </a:ext>
            </a:extLst>
          </p:cNvPr>
          <p:cNvSpPr/>
          <p:nvPr/>
        </p:nvSpPr>
        <p:spPr>
          <a:xfrm>
            <a:off x="1941922" y="2337847"/>
            <a:ext cx="603315" cy="2450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38863C-CD2E-1D4E-A9C8-0452D37A2CD0}"/>
              </a:ext>
            </a:extLst>
          </p:cNvPr>
          <p:cNvSpPr/>
          <p:nvPr/>
        </p:nvSpPr>
        <p:spPr>
          <a:xfrm>
            <a:off x="1777746" y="2010213"/>
            <a:ext cx="9316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Read QC</a:t>
            </a:r>
          </a:p>
        </p:txBody>
      </p:sp>
      <p:pic>
        <p:nvPicPr>
          <p:cNvPr id="1026" name="Picture 2" descr="16S rRNA analysis">
            <a:extLst>
              <a:ext uri="{FF2B5EF4-FFF2-40B4-BE49-F238E27FC236}">
                <a16:creationId xmlns:a16="http://schemas.microsoft.com/office/drawing/2014/main" id="{49743587-ED53-7A4D-85EC-E0BDD960D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8" b="49470"/>
          <a:stretch/>
        </p:blipFill>
        <p:spPr bwMode="auto">
          <a:xfrm>
            <a:off x="2774285" y="1683451"/>
            <a:ext cx="2842602" cy="161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DF134269-01F1-C248-AFF6-F752236A9CF9}"/>
              </a:ext>
            </a:extLst>
          </p:cNvPr>
          <p:cNvSpPr/>
          <p:nvPr/>
        </p:nvSpPr>
        <p:spPr>
          <a:xfrm>
            <a:off x="5845935" y="1731448"/>
            <a:ext cx="603315" cy="2450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42CA6B6-B093-F04F-93AC-3827844F229F}"/>
              </a:ext>
            </a:extLst>
          </p:cNvPr>
          <p:cNvSpPr/>
          <p:nvPr/>
        </p:nvSpPr>
        <p:spPr>
          <a:xfrm>
            <a:off x="5845935" y="2488667"/>
            <a:ext cx="603315" cy="2450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F9E4EE-CEFF-2141-B0F0-08E22BAF6B4F}"/>
              </a:ext>
            </a:extLst>
          </p:cNvPr>
          <p:cNvSpPr/>
          <p:nvPr/>
        </p:nvSpPr>
        <p:spPr>
          <a:xfrm>
            <a:off x="6600080" y="1702436"/>
            <a:ext cx="15263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Read clustering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3E9572-C6CE-5E46-ABAE-2F0726DA13A3}"/>
              </a:ext>
            </a:extLst>
          </p:cNvPr>
          <p:cNvSpPr/>
          <p:nvPr/>
        </p:nvSpPr>
        <p:spPr>
          <a:xfrm>
            <a:off x="6600080" y="2460398"/>
            <a:ext cx="1417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Error correction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6C968A-C446-B240-9EFB-78F472DA49BE}"/>
              </a:ext>
            </a:extLst>
          </p:cNvPr>
          <p:cNvSpPr/>
          <p:nvPr/>
        </p:nvSpPr>
        <p:spPr>
          <a:xfrm>
            <a:off x="5684363" y="2317990"/>
            <a:ext cx="2705493" cy="6326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UPARSE-OTU algorithm">
            <a:extLst>
              <a:ext uri="{FF2B5EF4-FFF2-40B4-BE49-F238E27FC236}">
                <a16:creationId xmlns:a16="http://schemas.microsoft.com/office/drawing/2014/main" id="{00AF8A6B-2C91-C54F-8534-8D298A39B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04158"/>
            <a:ext cx="3386396" cy="232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E391B4-37A8-804D-969D-8C31F68A291C}"/>
              </a:ext>
            </a:extLst>
          </p:cNvPr>
          <p:cNvSpPr/>
          <p:nvPr/>
        </p:nvSpPr>
        <p:spPr>
          <a:xfrm>
            <a:off x="0" y="6627168"/>
            <a:ext cx="302518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https://drive5.com/</a:t>
            </a:r>
            <a:r>
              <a:rPr lang="en-US" sz="900" dirty="0" err="1"/>
              <a:t>usearch</a:t>
            </a:r>
            <a:r>
              <a:rPr lang="en-US" sz="900" dirty="0"/>
              <a:t>/manual/</a:t>
            </a:r>
            <a:r>
              <a:rPr lang="en-US" sz="900" dirty="0" err="1"/>
              <a:t>uparseotu_algo.html</a:t>
            </a:r>
            <a:endParaRPr lang="en-US" sz="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E37245-A90B-5840-B8A4-B08F4F633A3A}"/>
              </a:ext>
            </a:extLst>
          </p:cNvPr>
          <p:cNvSpPr/>
          <p:nvPr/>
        </p:nvSpPr>
        <p:spPr>
          <a:xfrm>
            <a:off x="0" y="3698367"/>
            <a:ext cx="4426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Generation of operational taxonomic units (OTUs)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41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indent="-171450">
              <a:buClr>
                <a:schemeClr val="dk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pipeline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739A583-CB4B-F54C-8AA3-5C17AD601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54" t="9542" r="51354" b="67157"/>
          <a:stretch/>
        </p:blipFill>
        <p:spPr>
          <a:xfrm>
            <a:off x="575036" y="1776992"/>
            <a:ext cx="904972" cy="1364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A435F-B70B-AD42-AABD-42B0414A1E4F}"/>
              </a:ext>
            </a:extLst>
          </p:cNvPr>
          <p:cNvSpPr txBox="1"/>
          <p:nvPr/>
        </p:nvSpPr>
        <p:spPr>
          <a:xfrm>
            <a:off x="1734531" y="1376882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reads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66D379-2705-6D48-B7C3-AE73E34EA6A8}"/>
              </a:ext>
            </a:extLst>
          </p:cNvPr>
          <p:cNvCxnSpPr/>
          <p:nvPr/>
        </p:nvCxnSpPr>
        <p:spPr>
          <a:xfrm flipH="1">
            <a:off x="1480008" y="1706252"/>
            <a:ext cx="320512" cy="14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8FEA990-F251-EF4B-AA6A-416D85B4E2D2}"/>
              </a:ext>
            </a:extLst>
          </p:cNvPr>
          <p:cNvSpPr/>
          <p:nvPr/>
        </p:nvSpPr>
        <p:spPr>
          <a:xfrm>
            <a:off x="1941922" y="2337847"/>
            <a:ext cx="603315" cy="2450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38863C-CD2E-1D4E-A9C8-0452D37A2CD0}"/>
              </a:ext>
            </a:extLst>
          </p:cNvPr>
          <p:cNvSpPr/>
          <p:nvPr/>
        </p:nvSpPr>
        <p:spPr>
          <a:xfrm>
            <a:off x="1777746" y="2010213"/>
            <a:ext cx="9316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Read QC</a:t>
            </a:r>
          </a:p>
        </p:txBody>
      </p:sp>
      <p:pic>
        <p:nvPicPr>
          <p:cNvPr id="1026" name="Picture 2" descr="16S rRNA analysis">
            <a:extLst>
              <a:ext uri="{FF2B5EF4-FFF2-40B4-BE49-F238E27FC236}">
                <a16:creationId xmlns:a16="http://schemas.microsoft.com/office/drawing/2014/main" id="{49743587-ED53-7A4D-85EC-E0BDD960D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8" b="49470"/>
          <a:stretch/>
        </p:blipFill>
        <p:spPr bwMode="auto">
          <a:xfrm>
            <a:off x="2774285" y="1683451"/>
            <a:ext cx="2842602" cy="161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DF134269-01F1-C248-AFF6-F752236A9CF9}"/>
              </a:ext>
            </a:extLst>
          </p:cNvPr>
          <p:cNvSpPr/>
          <p:nvPr/>
        </p:nvSpPr>
        <p:spPr>
          <a:xfrm>
            <a:off x="5845935" y="1731448"/>
            <a:ext cx="603315" cy="2450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42CA6B6-B093-F04F-93AC-3827844F229F}"/>
              </a:ext>
            </a:extLst>
          </p:cNvPr>
          <p:cNvSpPr/>
          <p:nvPr/>
        </p:nvSpPr>
        <p:spPr>
          <a:xfrm>
            <a:off x="5845935" y="2488667"/>
            <a:ext cx="603315" cy="2450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F9E4EE-CEFF-2141-B0F0-08E22BAF6B4F}"/>
              </a:ext>
            </a:extLst>
          </p:cNvPr>
          <p:cNvSpPr/>
          <p:nvPr/>
        </p:nvSpPr>
        <p:spPr>
          <a:xfrm>
            <a:off x="6600080" y="1702436"/>
            <a:ext cx="15263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Read clustering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3E9572-C6CE-5E46-ABAE-2F0726DA13A3}"/>
              </a:ext>
            </a:extLst>
          </p:cNvPr>
          <p:cNvSpPr/>
          <p:nvPr/>
        </p:nvSpPr>
        <p:spPr>
          <a:xfrm>
            <a:off x="6600080" y="2460398"/>
            <a:ext cx="1417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Error correction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6C968A-C446-B240-9EFB-78F472DA49BE}"/>
              </a:ext>
            </a:extLst>
          </p:cNvPr>
          <p:cNvSpPr/>
          <p:nvPr/>
        </p:nvSpPr>
        <p:spPr>
          <a:xfrm>
            <a:off x="5684363" y="2317990"/>
            <a:ext cx="2705493" cy="6326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UPARSE-OTU algorithm">
            <a:extLst>
              <a:ext uri="{FF2B5EF4-FFF2-40B4-BE49-F238E27FC236}">
                <a16:creationId xmlns:a16="http://schemas.microsoft.com/office/drawing/2014/main" id="{00AF8A6B-2C91-C54F-8534-8D298A39B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04158"/>
            <a:ext cx="3386396" cy="232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E391B4-37A8-804D-969D-8C31F68A291C}"/>
              </a:ext>
            </a:extLst>
          </p:cNvPr>
          <p:cNvSpPr/>
          <p:nvPr/>
        </p:nvSpPr>
        <p:spPr>
          <a:xfrm>
            <a:off x="0" y="6627168"/>
            <a:ext cx="302518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https://drive5.com/</a:t>
            </a:r>
            <a:r>
              <a:rPr lang="en-US" sz="900" dirty="0" err="1"/>
              <a:t>usearch</a:t>
            </a:r>
            <a:r>
              <a:rPr lang="en-US" sz="900" dirty="0"/>
              <a:t>/manual/</a:t>
            </a:r>
            <a:r>
              <a:rPr lang="en-US" sz="900" dirty="0" err="1"/>
              <a:t>uparseotu_algo.html</a:t>
            </a:r>
            <a:endParaRPr lang="en-US" sz="9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89CA4C-0423-2644-B8B0-01DBE6921EDC}"/>
              </a:ext>
            </a:extLst>
          </p:cNvPr>
          <p:cNvGrpSpPr/>
          <p:nvPr/>
        </p:nvGrpSpPr>
        <p:grpSpPr>
          <a:xfrm>
            <a:off x="4774379" y="3545922"/>
            <a:ext cx="4398680" cy="3182440"/>
            <a:chOff x="4387880" y="3545922"/>
            <a:chExt cx="4398680" cy="318244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EA1491-C2BC-FC44-9453-1E3CB1730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8573" y="3904158"/>
              <a:ext cx="1202012" cy="114666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E7C356-1B78-794B-B861-A9547FB4BD5E}"/>
                </a:ext>
              </a:extLst>
            </p:cNvPr>
            <p:cNvSpPr/>
            <p:nvPr/>
          </p:nvSpPr>
          <p:spPr>
            <a:xfrm>
              <a:off x="5736167" y="3834503"/>
              <a:ext cx="22493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err="1"/>
                <a:t>Mothur</a:t>
              </a:r>
              <a:r>
                <a:rPr lang="en-US" sz="1200" dirty="0"/>
                <a:t>, University of Michigan</a:t>
              </a:r>
            </a:p>
            <a:p>
              <a:r>
                <a:rPr lang="en-US" sz="1200" dirty="0"/>
                <a:t>https://www.mothur.org/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A99CF37-32D7-9B4A-93A5-CB7E5D848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88573" y="5274103"/>
              <a:ext cx="1922411" cy="60876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2D0C9B-1619-F741-B75E-9E44FA1D720A}"/>
                </a:ext>
              </a:extLst>
            </p:cNvPr>
            <p:cNvSpPr/>
            <p:nvPr/>
          </p:nvSpPr>
          <p:spPr>
            <a:xfrm>
              <a:off x="6458679" y="5200753"/>
              <a:ext cx="23278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Robert Edgar</a:t>
              </a:r>
            </a:p>
            <a:p>
              <a:r>
                <a:rPr lang="en-US" sz="1200" dirty="0"/>
                <a:t>http://www.drive5.com/usearch/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DB694AF-5B3B-6E45-9DDD-CDC10FE5E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50287" y="5982558"/>
              <a:ext cx="2286319" cy="74580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CFBB83-1380-244B-B4FB-4E212D8903E3}"/>
                </a:ext>
              </a:extLst>
            </p:cNvPr>
            <p:cNvSpPr/>
            <p:nvPr/>
          </p:nvSpPr>
          <p:spPr>
            <a:xfrm>
              <a:off x="6832253" y="6203017"/>
              <a:ext cx="16930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University of Colorado</a:t>
              </a:r>
            </a:p>
            <a:p>
              <a:r>
                <a:rPr lang="en-US" sz="1200" dirty="0"/>
                <a:t>http://qiime.org/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7C3A81-2C4F-9845-8BC5-BA4D86CC49B3}"/>
                </a:ext>
              </a:extLst>
            </p:cNvPr>
            <p:cNvSpPr/>
            <p:nvPr/>
          </p:nvSpPr>
          <p:spPr>
            <a:xfrm>
              <a:off x="4387880" y="3545922"/>
              <a:ext cx="34275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Popular 16S rRNA gene analysis tools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BD763B2-46AA-F142-8F68-B027BF182C68}"/>
              </a:ext>
            </a:extLst>
          </p:cNvPr>
          <p:cNvSpPr/>
          <p:nvPr/>
        </p:nvSpPr>
        <p:spPr>
          <a:xfrm>
            <a:off x="0" y="3698367"/>
            <a:ext cx="4426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Generation of operational taxonomic units (OTUs)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601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5804904" cy="236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 of DNA sequencing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1953: Discovery of the structure of DNA</a:t>
            </a:r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1965: “Sequencing” of the first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tRNA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5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of ribonucleases with cleaving sites at specific nucleotides</a:t>
            </a:r>
          </a:p>
          <a:p>
            <a:pPr marL="114300" lvl="5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reconstruction of the original nucleotide sequence by 	determining the order in which small fragments occurred in the 	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tRNA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molecule</a:t>
            </a:r>
          </a:p>
          <a:p>
            <a:pPr marL="400050" lvl="5" indent="-285750"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1972: Sequencing of first complete gene (coat protein of bacteriophage MS2) via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RNAse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digestion and isolation of oligonucleotides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800" y="6573192"/>
            <a:ext cx="55435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https://the-dna-universe.com/2020/11/02/a-journey-through-the-history-of-dna-sequencing/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51" y="279399"/>
            <a:ext cx="2462212" cy="177759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03951" y="2008719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Robert W. Holley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51" y="2330545"/>
            <a:ext cx="1193799" cy="16933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03951" y="3985777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Walter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570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pipeline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739A583-CB4B-F54C-8AA3-5C17AD601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54" t="9542" r="51354" b="67157"/>
          <a:stretch/>
        </p:blipFill>
        <p:spPr>
          <a:xfrm>
            <a:off x="575036" y="1776992"/>
            <a:ext cx="904972" cy="1364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A435F-B70B-AD42-AABD-42B0414A1E4F}"/>
              </a:ext>
            </a:extLst>
          </p:cNvPr>
          <p:cNvSpPr txBox="1"/>
          <p:nvPr/>
        </p:nvSpPr>
        <p:spPr>
          <a:xfrm>
            <a:off x="1734531" y="1376882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reads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66D379-2705-6D48-B7C3-AE73E34EA6A8}"/>
              </a:ext>
            </a:extLst>
          </p:cNvPr>
          <p:cNvCxnSpPr/>
          <p:nvPr/>
        </p:nvCxnSpPr>
        <p:spPr>
          <a:xfrm flipH="1">
            <a:off x="1480008" y="1706252"/>
            <a:ext cx="320512" cy="14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8FEA990-F251-EF4B-AA6A-416D85B4E2D2}"/>
              </a:ext>
            </a:extLst>
          </p:cNvPr>
          <p:cNvSpPr/>
          <p:nvPr/>
        </p:nvSpPr>
        <p:spPr>
          <a:xfrm>
            <a:off x="1941922" y="2337847"/>
            <a:ext cx="603315" cy="2450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38863C-CD2E-1D4E-A9C8-0452D37A2CD0}"/>
              </a:ext>
            </a:extLst>
          </p:cNvPr>
          <p:cNvSpPr/>
          <p:nvPr/>
        </p:nvSpPr>
        <p:spPr>
          <a:xfrm>
            <a:off x="1777746" y="2010213"/>
            <a:ext cx="9316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Read QC</a:t>
            </a:r>
          </a:p>
        </p:txBody>
      </p:sp>
      <p:pic>
        <p:nvPicPr>
          <p:cNvPr id="1026" name="Picture 2" descr="16S rRNA analysis">
            <a:extLst>
              <a:ext uri="{FF2B5EF4-FFF2-40B4-BE49-F238E27FC236}">
                <a16:creationId xmlns:a16="http://schemas.microsoft.com/office/drawing/2014/main" id="{49743587-ED53-7A4D-85EC-E0BDD960D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8" b="49470"/>
          <a:stretch/>
        </p:blipFill>
        <p:spPr bwMode="auto">
          <a:xfrm>
            <a:off x="2774285" y="1683451"/>
            <a:ext cx="2842602" cy="161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DF134269-01F1-C248-AFF6-F752236A9CF9}"/>
              </a:ext>
            </a:extLst>
          </p:cNvPr>
          <p:cNvSpPr/>
          <p:nvPr/>
        </p:nvSpPr>
        <p:spPr>
          <a:xfrm>
            <a:off x="5845935" y="1731448"/>
            <a:ext cx="603315" cy="2450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42CA6B6-B093-F04F-93AC-3827844F229F}"/>
              </a:ext>
            </a:extLst>
          </p:cNvPr>
          <p:cNvSpPr/>
          <p:nvPr/>
        </p:nvSpPr>
        <p:spPr>
          <a:xfrm>
            <a:off x="5845935" y="2488667"/>
            <a:ext cx="603315" cy="2450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F9E4EE-CEFF-2141-B0F0-08E22BAF6B4F}"/>
              </a:ext>
            </a:extLst>
          </p:cNvPr>
          <p:cNvSpPr/>
          <p:nvPr/>
        </p:nvSpPr>
        <p:spPr>
          <a:xfrm>
            <a:off x="6600080" y="1702436"/>
            <a:ext cx="15263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Read clustering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3E9572-C6CE-5E46-ABAE-2F0726DA13A3}"/>
              </a:ext>
            </a:extLst>
          </p:cNvPr>
          <p:cNvSpPr/>
          <p:nvPr/>
        </p:nvSpPr>
        <p:spPr>
          <a:xfrm>
            <a:off x="6600080" y="2460398"/>
            <a:ext cx="1550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Error correction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6C968A-C446-B240-9EFB-78F472DA49BE}"/>
              </a:ext>
            </a:extLst>
          </p:cNvPr>
          <p:cNvSpPr/>
          <p:nvPr/>
        </p:nvSpPr>
        <p:spPr>
          <a:xfrm>
            <a:off x="5616887" y="1552660"/>
            <a:ext cx="2705493" cy="6326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E391B4-37A8-804D-969D-8C31F68A291C}"/>
              </a:ext>
            </a:extLst>
          </p:cNvPr>
          <p:cNvSpPr/>
          <p:nvPr/>
        </p:nvSpPr>
        <p:spPr>
          <a:xfrm>
            <a:off x="0" y="6627168"/>
            <a:ext cx="241604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benjjneb.github.io</a:t>
            </a:r>
            <a:r>
              <a:rPr lang="en-US" sz="900" dirty="0"/>
              <a:t>/dada2/</a:t>
            </a:r>
            <a:r>
              <a:rPr lang="en-US" sz="900" dirty="0" err="1"/>
              <a:t>tutorial.html</a:t>
            </a:r>
            <a:endParaRPr lang="en-US" sz="900" dirty="0"/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402377FE-770A-9848-AF11-1594F7107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50" y="3666216"/>
            <a:ext cx="4111985" cy="28742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9DB996-EDD2-5E41-A52C-C5FD6D315AEB}"/>
              </a:ext>
            </a:extLst>
          </p:cNvPr>
          <p:cNvSpPr/>
          <p:nvPr/>
        </p:nvSpPr>
        <p:spPr>
          <a:xfrm>
            <a:off x="4195586" y="4012928"/>
            <a:ext cx="46844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ym typeface="Wingdings" pitchFamily="2" charset="2"/>
              </a:rPr>
              <a:t>Learning the error model from the sequencing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Infer error rates for all possible nucleotide transitions per consensus quality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black line represents the estimated error rates after convergence of the machine-learning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Inferred error model is used to correct individual reads</a:t>
            </a:r>
            <a:r>
              <a:rPr lang="en-US" dirty="0"/>
              <a:t> (separately for forward and reverse read)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Merging of forward and reverse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identical consensus reads are grouped into </a:t>
            </a:r>
            <a:r>
              <a:rPr lang="en-US" b="1" dirty="0"/>
              <a:t>Amplicon Sequence variants (ASVs)</a:t>
            </a:r>
            <a:endParaRPr lang="en-GB" b="1" dirty="0"/>
          </a:p>
        </p:txBody>
      </p:sp>
      <p:pic>
        <p:nvPicPr>
          <p:cNvPr id="6148" name="Picture 4" descr="The DADA2 R package">
            <a:extLst>
              <a:ext uri="{FF2B5EF4-FFF2-40B4-BE49-F238E27FC236}">
                <a16:creationId xmlns:a16="http://schemas.microsoft.com/office/drawing/2014/main" id="{350CD5C0-A63A-EE44-832E-7415AD049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427" y="3113529"/>
            <a:ext cx="2540830" cy="83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40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OTUs vs ASVs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pic>
        <p:nvPicPr>
          <p:cNvPr id="6146" name="Picture 2" descr="Vasco Elbrecht on Twitter: &amp;quot;Will cite your papers for sure. The DADA2 stuff  is super helpful = )… &amp;quot;">
            <a:extLst>
              <a:ext uri="{FF2B5EF4-FFF2-40B4-BE49-F238E27FC236}">
                <a16:creationId xmlns:a16="http://schemas.microsoft.com/office/drawing/2014/main" id="{38F39863-0E18-024F-8A82-DEF51D434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88" y="1530771"/>
            <a:ext cx="6598763" cy="452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545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Taxonomic annotation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6C968A-C446-B240-9EFB-78F472DA49BE}"/>
              </a:ext>
            </a:extLst>
          </p:cNvPr>
          <p:cNvSpPr/>
          <p:nvPr/>
        </p:nvSpPr>
        <p:spPr>
          <a:xfrm>
            <a:off x="5684363" y="2317990"/>
            <a:ext cx="2705493" cy="6326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E391B4-37A8-804D-969D-8C31F68A291C}"/>
              </a:ext>
            </a:extLst>
          </p:cNvPr>
          <p:cNvSpPr/>
          <p:nvPr/>
        </p:nvSpPr>
        <p:spPr>
          <a:xfrm>
            <a:off x="0" y="6627168"/>
            <a:ext cx="302518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https://drive5.com/</a:t>
            </a:r>
            <a:r>
              <a:rPr lang="en-US" sz="900" dirty="0" err="1"/>
              <a:t>usearch</a:t>
            </a:r>
            <a:r>
              <a:rPr lang="en-US" sz="900" dirty="0"/>
              <a:t>/manual/</a:t>
            </a:r>
            <a:r>
              <a:rPr lang="en-US" sz="900" dirty="0" err="1"/>
              <a:t>uparseotu_algo.html</a:t>
            </a:r>
            <a:endParaRPr lang="en-US" sz="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7C3A81-2C4F-9845-8BC5-BA4D86CC49B3}"/>
              </a:ext>
            </a:extLst>
          </p:cNvPr>
          <p:cNvSpPr/>
          <p:nvPr/>
        </p:nvSpPr>
        <p:spPr>
          <a:xfrm>
            <a:off x="3520614" y="2141291"/>
            <a:ext cx="3119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Popular 16S rRNA gene databases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DA912F-E495-6043-9DB9-2BFBDAA63B90}"/>
              </a:ext>
            </a:extLst>
          </p:cNvPr>
          <p:cNvSpPr/>
          <p:nvPr/>
        </p:nvSpPr>
        <p:spPr>
          <a:xfrm>
            <a:off x="5994838" y="2957660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University of Michigan</a:t>
            </a:r>
          </a:p>
          <a:p>
            <a:r>
              <a:rPr lang="en-US" sz="1200" dirty="0"/>
              <a:t>https://rdp.cme.msu.edu/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ADDF89B-101B-AF4D-8D68-40FC72EFB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983" y="2616748"/>
            <a:ext cx="1853092" cy="103404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6124BF4-BF62-E743-83B4-9855A0089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422" y="3885865"/>
            <a:ext cx="1886213" cy="80021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29CB328-19E2-EB47-8A03-C8A0892420E5}"/>
              </a:ext>
            </a:extLst>
          </p:cNvPr>
          <p:cNvSpPr/>
          <p:nvPr/>
        </p:nvSpPr>
        <p:spPr>
          <a:xfrm>
            <a:off x="5978509" y="3947413"/>
            <a:ext cx="18646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LBNL Berkeley,</a:t>
            </a:r>
          </a:p>
          <a:p>
            <a:r>
              <a:rPr lang="en-US" sz="1200" dirty="0"/>
              <a:t>now second genomes</a:t>
            </a:r>
          </a:p>
          <a:p>
            <a:r>
              <a:rPr lang="en-US" sz="1200" dirty="0"/>
              <a:t>http://</a:t>
            </a:r>
            <a:r>
              <a:rPr lang="en-US" sz="1200" dirty="0" err="1"/>
              <a:t>greengenes.lbl.gov</a:t>
            </a:r>
            <a:endParaRPr lang="en-US" sz="12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EED705A-322D-9541-BB0A-0C03585AF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9760" y="4652581"/>
            <a:ext cx="1848749" cy="75630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CBAC466-A570-7E44-8B3B-D91AA345F4F4}"/>
              </a:ext>
            </a:extLst>
          </p:cNvPr>
          <p:cNvSpPr/>
          <p:nvPr/>
        </p:nvSpPr>
        <p:spPr>
          <a:xfrm>
            <a:off x="6035297" y="4874979"/>
            <a:ext cx="1858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ym typeface="Wingdings" panose="05000000000000000000" pitchFamily="2" charset="2"/>
              </a:rPr>
              <a:t>MPI Bremen</a:t>
            </a:r>
            <a:endParaRPr lang="en-US" sz="1200" dirty="0"/>
          </a:p>
          <a:p>
            <a:r>
              <a:rPr lang="en-US" sz="1200" dirty="0"/>
              <a:t>https://www.arb-silva.de/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D68FF0-DF37-DA4D-A060-A47EB2E0D571}"/>
              </a:ext>
            </a:extLst>
          </p:cNvPr>
          <p:cNvSpPr/>
          <p:nvPr/>
        </p:nvSpPr>
        <p:spPr>
          <a:xfrm>
            <a:off x="2456261" y="2701107"/>
            <a:ext cx="122597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Taxonomy: </a:t>
            </a:r>
          </a:p>
          <a:p>
            <a:r>
              <a:rPr lang="en-US" b="1" dirty="0"/>
              <a:t>K</a:t>
            </a:r>
            <a:r>
              <a:rPr lang="en-US" dirty="0"/>
              <a:t>ingdom</a:t>
            </a:r>
          </a:p>
          <a:p>
            <a:r>
              <a:rPr lang="en-US" b="1" dirty="0"/>
              <a:t>P</a:t>
            </a:r>
            <a:r>
              <a:rPr lang="en-US" dirty="0"/>
              <a:t>hylum</a:t>
            </a:r>
          </a:p>
          <a:p>
            <a:r>
              <a:rPr lang="en-US" b="1" dirty="0"/>
              <a:t>C</a:t>
            </a:r>
            <a:r>
              <a:rPr lang="en-US" dirty="0"/>
              <a:t>lass</a:t>
            </a:r>
          </a:p>
          <a:p>
            <a:r>
              <a:rPr lang="en-US" b="1" dirty="0"/>
              <a:t>O</a:t>
            </a:r>
            <a:r>
              <a:rPr lang="en-US" dirty="0"/>
              <a:t>rder</a:t>
            </a:r>
          </a:p>
          <a:p>
            <a:r>
              <a:rPr lang="en-US" b="1" dirty="0"/>
              <a:t>F</a:t>
            </a:r>
            <a:r>
              <a:rPr lang="en-US" dirty="0"/>
              <a:t>amily</a:t>
            </a:r>
          </a:p>
          <a:p>
            <a:r>
              <a:rPr lang="en-US" b="1" dirty="0"/>
              <a:t>G</a:t>
            </a:r>
            <a:r>
              <a:rPr lang="en-US" dirty="0"/>
              <a:t>enus</a:t>
            </a:r>
          </a:p>
          <a:p>
            <a:r>
              <a:rPr lang="en-US" b="1" dirty="0"/>
              <a:t>S</a:t>
            </a:r>
            <a:r>
              <a:rPr lang="en-US" dirty="0"/>
              <a:t>pecies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E58E9622-2721-CF47-8C40-B15687A32A24}"/>
              </a:ext>
            </a:extLst>
          </p:cNvPr>
          <p:cNvSpPr/>
          <p:nvPr/>
        </p:nvSpPr>
        <p:spPr>
          <a:xfrm>
            <a:off x="3203538" y="3486499"/>
            <a:ext cx="478694" cy="2450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66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indent="-171450">
              <a:buClr>
                <a:schemeClr val="dk1"/>
              </a:buClr>
              <a:buSzPts val="1800"/>
            </a:pPr>
            <a:r>
              <a:rPr lang="en-US" sz="1600" dirty="0"/>
              <a:t>Community structure analysis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37D346-0B64-0448-B5B7-C87BBDE4AA2E}"/>
              </a:ext>
            </a:extLst>
          </p:cNvPr>
          <p:cNvSpPr txBox="1"/>
          <p:nvPr/>
        </p:nvSpPr>
        <p:spPr>
          <a:xfrm>
            <a:off x="671658" y="4599358"/>
            <a:ext cx="23535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Relative abundances</a:t>
            </a:r>
          </a:p>
          <a:p>
            <a:r>
              <a:rPr lang="en-US" sz="1400" dirty="0"/>
              <a:t>note: suffers from</a:t>
            </a:r>
          </a:p>
          <a:p>
            <a:r>
              <a:rPr lang="en-US" sz="1400" dirty="0"/>
              <a:t>problem of compositionality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DD5C82-AC54-1042-BB8D-7DC0F182D7D0}"/>
              </a:ext>
            </a:extLst>
          </p:cNvPr>
          <p:cNvSpPr txBox="1"/>
          <p:nvPr/>
        </p:nvSpPr>
        <p:spPr>
          <a:xfrm>
            <a:off x="3761157" y="4588565"/>
            <a:ext cx="27222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Alpha-diversity</a:t>
            </a:r>
          </a:p>
          <a:p>
            <a:r>
              <a:rPr lang="en-US" sz="1400" dirty="0"/>
              <a:t>ecologically defined as</a:t>
            </a:r>
          </a:p>
          <a:p>
            <a:r>
              <a:rPr lang="en-US" sz="1400" dirty="0"/>
              <a:t>a function of the number of</a:t>
            </a:r>
          </a:p>
          <a:p>
            <a:r>
              <a:rPr lang="en-US" sz="1400" dirty="0"/>
              <a:t>species (richness) and the </a:t>
            </a:r>
          </a:p>
          <a:p>
            <a:r>
              <a:rPr lang="en-US" sz="1400" dirty="0"/>
              <a:t>evenness of species distribution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D44C01-2D92-6E47-AFAA-8B651239BA21}"/>
              </a:ext>
            </a:extLst>
          </p:cNvPr>
          <p:cNvSpPr txBox="1"/>
          <p:nvPr/>
        </p:nvSpPr>
        <p:spPr>
          <a:xfrm>
            <a:off x="6600391" y="4588565"/>
            <a:ext cx="20265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Beta-diversity</a:t>
            </a:r>
          </a:p>
          <a:p>
            <a:r>
              <a:rPr lang="en-US" sz="1400" dirty="0"/>
              <a:t>analysis of between-</a:t>
            </a:r>
          </a:p>
          <a:p>
            <a:r>
              <a:rPr lang="en-US" sz="1400" dirty="0"/>
              <a:t>community dissimilarity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E3F7DB-336E-3540-BA28-BDFB46B7D6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582" b="50000"/>
          <a:stretch/>
        </p:blipFill>
        <p:spPr>
          <a:xfrm>
            <a:off x="5914103" y="2536723"/>
            <a:ext cx="3234947" cy="2062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B332D6-155C-D042-9CDE-21FC2DDFD3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710" t="3728" r="-1" b="49865"/>
          <a:stretch/>
        </p:blipFill>
        <p:spPr>
          <a:xfrm>
            <a:off x="31591" y="1935710"/>
            <a:ext cx="2665108" cy="27128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FE8CF8E-1492-974B-B145-28B880CFA1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345" t="51505" r="-1"/>
          <a:stretch/>
        </p:blipFill>
        <p:spPr>
          <a:xfrm>
            <a:off x="2570572" y="2885543"/>
            <a:ext cx="1184955" cy="14476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DDEBE3-43C2-3747-A781-46E43F6F07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607" t="25783" r="11024" b="51154"/>
          <a:stretch/>
        </p:blipFill>
        <p:spPr>
          <a:xfrm>
            <a:off x="3638972" y="2152485"/>
            <a:ext cx="2162060" cy="23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73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indent="-171450">
              <a:buClr>
                <a:schemeClr val="dk1"/>
              </a:buClr>
              <a:buSzPts val="1800"/>
            </a:pPr>
            <a:r>
              <a:rPr lang="en-US" sz="1600" dirty="0"/>
              <a:t>Caveat of multiple 16S rRNA gene copies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B7FE7A-EFC5-E34D-A15F-59F602713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9" y="1374662"/>
            <a:ext cx="6971685" cy="422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5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Different data types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366" y="1458913"/>
            <a:ext cx="2619711" cy="1745016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4" idx="2"/>
          </p:cNvCxnSpPr>
          <p:nvPr/>
        </p:nvCxnSpPr>
        <p:spPr>
          <a:xfrm flipH="1">
            <a:off x="2965450" y="3203929"/>
            <a:ext cx="1310772" cy="694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356100" y="3203928"/>
            <a:ext cx="1310772" cy="694971"/>
          </a:xfrm>
          <a:prstGeom prst="straightConnector1">
            <a:avLst/>
          </a:prstGeom>
          <a:ln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071780" y="3898899"/>
            <a:ext cx="20185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Meta-barcoding (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4592856" y="3898898"/>
            <a:ext cx="2020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Meta-genomics (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362869" y="3203927"/>
            <a:ext cx="1310772" cy="694971"/>
          </a:xfrm>
          <a:prstGeom prst="straightConnector1">
            <a:avLst/>
          </a:prstGeom>
          <a:ln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8" idx="0"/>
          </p:cNvCxnSpPr>
          <p:nvPr/>
        </p:nvCxnSpPr>
        <p:spPr>
          <a:xfrm>
            <a:off x="4268536" y="3203927"/>
            <a:ext cx="3435001" cy="6949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491506" y="3898898"/>
            <a:ext cx="2424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transcriptomics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metaT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183339" y="4272062"/>
            <a:ext cx="171713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approach</a:t>
            </a:r>
          </a:p>
          <a:p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material</a:t>
            </a:r>
          </a:p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</a:p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Taxonomic precision</a:t>
            </a:r>
          </a:p>
          <a:p>
            <a:r>
              <a:rPr lang="en-US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Resolution</a:t>
            </a:r>
            <a:endParaRPr lang="en-US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71780" y="4272062"/>
            <a:ext cx="153439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Targeted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Amplicon DNA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Bacterial genomes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Genus/Species</a:t>
            </a:r>
          </a:p>
          <a:p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Higher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92856" y="4272062"/>
            <a:ext cx="169950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Non-targeted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Whole genomic DNA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genomes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Strain/Genome</a:t>
            </a:r>
          </a:p>
          <a:p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Lower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91506" y="4272062"/>
            <a:ext cx="155523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Non-targeted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Transcribed RNA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active genomes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Strain/Genome</a:t>
            </a:r>
          </a:p>
          <a:p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Lower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29772C-51C7-5E4C-B9B4-83440F159E60}"/>
              </a:ext>
            </a:extLst>
          </p:cNvPr>
          <p:cNvSpPr/>
          <p:nvPr/>
        </p:nvSpPr>
        <p:spPr>
          <a:xfrm>
            <a:off x="4418902" y="3799114"/>
            <a:ext cx="2122479" cy="1687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37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</a:t>
            </a: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Identify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genomic content of a community, its composition and function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Method: </a:t>
            </a: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…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97" y="2101850"/>
            <a:ext cx="33718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45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</a:t>
            </a: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Identify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genomic content of a community, its composition and function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Method: </a:t>
            </a: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Shotgun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sequencing</a:t>
            </a: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B4D422B3-B183-904C-84AD-48D595743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" y="1480265"/>
            <a:ext cx="7601953" cy="481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58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</a:t>
            </a: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Identify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genomic content of a community, its composition and function</a:t>
            </a:r>
          </a:p>
          <a:p>
            <a:pPr lvl="0" indent="-171450">
              <a:buClr>
                <a:schemeClr val="dk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Method: </a:t>
            </a: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Shotgun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sequencing</a:t>
            </a: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B4D422B3-B183-904C-84AD-48D595743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" y="1480265"/>
            <a:ext cx="7601953" cy="481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D4CE72-4153-094F-A774-F453B62ADCF8}"/>
              </a:ext>
            </a:extLst>
          </p:cNvPr>
          <p:cNvSpPr/>
          <p:nvPr/>
        </p:nvSpPr>
        <p:spPr>
          <a:xfrm>
            <a:off x="5932619" y="1480265"/>
            <a:ext cx="3080774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*Can be from bacteria, virus, fungus, human, mouse, …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DCD061-D2F2-894C-9527-13AB067C6AA3}"/>
              </a:ext>
            </a:extLst>
          </p:cNvPr>
          <p:cNvCxnSpPr>
            <a:endCxn id="2" idx="1"/>
          </p:cNvCxnSpPr>
          <p:nvPr/>
        </p:nvCxnSpPr>
        <p:spPr>
          <a:xfrm flipV="1">
            <a:off x="5486400" y="1741875"/>
            <a:ext cx="446219" cy="13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938A11A-7E41-1E42-AF5A-916E3F4510EA}"/>
              </a:ext>
            </a:extLst>
          </p:cNvPr>
          <p:cNvSpPr/>
          <p:nvPr/>
        </p:nvSpPr>
        <p:spPr>
          <a:xfrm>
            <a:off x="0" y="659422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www.genome.gov</a:t>
            </a:r>
            <a:r>
              <a:rPr lang="en-US" sz="900" dirty="0"/>
              <a:t>/genetics-glossary/Shotgun-Sequencing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6701541" y="2360145"/>
            <a:ext cx="23118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*Targeted depletion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7452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DCD061-D2F2-894C-9527-13AB067C6AA3}"/>
              </a:ext>
            </a:extLst>
          </p:cNvPr>
          <p:cNvCxnSpPr>
            <a:cxnSpLocks/>
          </p:cNvCxnSpPr>
          <p:nvPr/>
        </p:nvCxnSpPr>
        <p:spPr>
          <a:xfrm flipV="1">
            <a:off x="5486400" y="1741875"/>
            <a:ext cx="446219" cy="13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8F7EF0C-8187-9041-8CBD-D2441E0242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66" b="8101"/>
          <a:stretch/>
        </p:blipFill>
        <p:spPr>
          <a:xfrm>
            <a:off x="804196" y="1524000"/>
            <a:ext cx="5490842" cy="48473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38A11A-7E41-1E42-AF5A-916E3F4510EA}"/>
              </a:ext>
            </a:extLst>
          </p:cNvPr>
          <p:cNvSpPr/>
          <p:nvPr/>
        </p:nvSpPr>
        <p:spPr>
          <a:xfrm>
            <a:off x="-1" y="6594220"/>
            <a:ext cx="92423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international.neb.com</a:t>
            </a:r>
            <a:r>
              <a:rPr lang="en-US" sz="900" dirty="0"/>
              <a:t>/-/media/</a:t>
            </a:r>
            <a:r>
              <a:rPr lang="en-US" sz="900" dirty="0" err="1"/>
              <a:t>nebus</a:t>
            </a:r>
            <a:r>
              <a:rPr lang="en-US" sz="900" dirty="0"/>
              <a:t>/files/manuals/manuale7103-e7645.pdf?rev=339d6c65a9314c9e988851a9d671fd9a&amp;hash=2AF765847CD54F1B7464205F7920A50F</a:t>
            </a:r>
          </a:p>
        </p:txBody>
      </p:sp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81EC512-EAB6-5B44-80CE-78E252184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88" b="90285"/>
          <a:stretch/>
        </p:blipFill>
        <p:spPr>
          <a:xfrm>
            <a:off x="6232139" y="1540150"/>
            <a:ext cx="2911862" cy="6229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89C9A6-107D-DA44-B954-47D5AF8267AF}"/>
              </a:ext>
            </a:extLst>
          </p:cNvPr>
          <p:cNvCxnSpPr/>
          <p:nvPr/>
        </p:nvCxnSpPr>
        <p:spPr>
          <a:xfrm>
            <a:off x="6182979" y="5771535"/>
            <a:ext cx="296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442D2DD-1A49-E646-B295-A90AA3DAAE79}"/>
              </a:ext>
            </a:extLst>
          </p:cNvPr>
          <p:cNvSpPr/>
          <p:nvPr/>
        </p:nvSpPr>
        <p:spPr>
          <a:xfrm>
            <a:off x="6587407" y="56114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83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5804904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 of DNA sequencing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1953: Discovery of the structure of DNA</a:t>
            </a:r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1965: “Sequencing” of the first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tRNA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5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of ribonucleases with cleaving sites at specific nucleotides</a:t>
            </a:r>
          </a:p>
          <a:p>
            <a:pPr marL="114300" lvl="5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reconstruction of the original nucleotide sequence by 	determining the order in which small fragments occurred in the 	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tRNA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molecule</a:t>
            </a:r>
          </a:p>
          <a:p>
            <a:pPr marL="400050" lvl="5" indent="-285750"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1972: Sequencing of first complete gene (coat protein of bacteriophage MS2) via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RNAse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digestion and isolation of oligonucleotides</a:t>
            </a:r>
          </a:p>
          <a:p>
            <a:pPr marL="400050" lvl="5" indent="-285750"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1977: Release of “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chain termination method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utilizing 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radiolabeled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partially digested fragments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FIRST GENERATION SEQUENCING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800" y="6573192"/>
            <a:ext cx="55435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https://the-dna-universe.com/2020/11/02/a-journey-through-the-history-of-dna-sequencing/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51" y="279399"/>
            <a:ext cx="2462212" cy="177759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03951" y="2008719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Robert W. Holley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51" y="2330545"/>
            <a:ext cx="1193799" cy="16933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03951" y="3985777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Walter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4254945"/>
            <a:ext cx="3124200" cy="23182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04320" y="650206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Frederick Sanger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" y="3588624"/>
            <a:ext cx="5740400" cy="237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63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DCD061-D2F2-894C-9527-13AB067C6AA3}"/>
              </a:ext>
            </a:extLst>
          </p:cNvPr>
          <p:cNvCxnSpPr>
            <a:cxnSpLocks/>
          </p:cNvCxnSpPr>
          <p:nvPr/>
        </p:nvCxnSpPr>
        <p:spPr>
          <a:xfrm flipV="1">
            <a:off x="5486400" y="1741875"/>
            <a:ext cx="446219" cy="13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8F7EF0C-8187-9041-8CBD-D2441E0242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66" b="8101"/>
          <a:stretch/>
        </p:blipFill>
        <p:spPr>
          <a:xfrm>
            <a:off x="804196" y="1524000"/>
            <a:ext cx="5490842" cy="48473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38A11A-7E41-1E42-AF5A-916E3F4510EA}"/>
              </a:ext>
            </a:extLst>
          </p:cNvPr>
          <p:cNvSpPr/>
          <p:nvPr/>
        </p:nvSpPr>
        <p:spPr>
          <a:xfrm>
            <a:off x="-1" y="6594220"/>
            <a:ext cx="92423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international.neb.com</a:t>
            </a:r>
            <a:r>
              <a:rPr lang="en-US" sz="900" dirty="0"/>
              <a:t>/-/media/</a:t>
            </a:r>
            <a:r>
              <a:rPr lang="en-US" sz="900" dirty="0" err="1"/>
              <a:t>nebus</a:t>
            </a:r>
            <a:r>
              <a:rPr lang="en-US" sz="900" dirty="0"/>
              <a:t>/files/manuals/manuale7103-e7645.pdf?rev=339d6c65a9314c9e988851a9d671fd9a&amp;hash=2AF765847CD54F1B7464205F7920A50F</a:t>
            </a:r>
          </a:p>
        </p:txBody>
      </p:sp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81EC512-EAB6-5B44-80CE-78E252184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88" b="90285"/>
          <a:stretch/>
        </p:blipFill>
        <p:spPr>
          <a:xfrm>
            <a:off x="6232139" y="1540150"/>
            <a:ext cx="2911862" cy="6229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016DBB-6540-7C45-ADAF-E34697FBEBE0}"/>
              </a:ext>
            </a:extLst>
          </p:cNvPr>
          <p:cNvSpPr/>
          <p:nvPr/>
        </p:nvSpPr>
        <p:spPr>
          <a:xfrm>
            <a:off x="1386348" y="5535561"/>
            <a:ext cx="75708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89C9A6-107D-DA44-B954-47D5AF8267AF}"/>
              </a:ext>
            </a:extLst>
          </p:cNvPr>
          <p:cNvCxnSpPr/>
          <p:nvPr/>
        </p:nvCxnSpPr>
        <p:spPr>
          <a:xfrm>
            <a:off x="6182979" y="5771535"/>
            <a:ext cx="296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442D2DD-1A49-E646-B295-A90AA3DAAE79}"/>
              </a:ext>
            </a:extLst>
          </p:cNvPr>
          <p:cNvSpPr/>
          <p:nvPr/>
        </p:nvSpPr>
        <p:spPr>
          <a:xfrm>
            <a:off x="6587407" y="56114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479459" y="2743187"/>
            <a:ext cx="24867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Size-selection is required as read-length is fixed!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629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pipeline</a:t>
            </a: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38A11A-7E41-1E42-AF5A-916E3F4510EA}"/>
              </a:ext>
            </a:extLst>
          </p:cNvPr>
          <p:cNvSpPr/>
          <p:nvPr/>
        </p:nvSpPr>
        <p:spPr>
          <a:xfrm>
            <a:off x="-1" y="6594220"/>
            <a:ext cx="92423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bioinformatics.ca</a:t>
            </a:r>
            <a:r>
              <a:rPr lang="en-US" sz="900" dirty="0"/>
              <a:t>/workshops/2018-analysis-of-metagenomic-data/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C3E29-2AF4-814D-9C74-47F413BD5687}"/>
              </a:ext>
            </a:extLst>
          </p:cNvPr>
          <p:cNvSpPr txBox="1"/>
          <p:nvPr/>
        </p:nvSpPr>
        <p:spPr>
          <a:xfrm>
            <a:off x="62364" y="1339077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Individual reads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56C32F7-7DDE-9F4C-8EAA-D66716467934}"/>
              </a:ext>
            </a:extLst>
          </p:cNvPr>
          <p:cNvSpPr/>
          <p:nvPr/>
        </p:nvSpPr>
        <p:spPr>
          <a:xfrm>
            <a:off x="1941922" y="2337847"/>
            <a:ext cx="603315" cy="2450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68C76-4DE8-6046-9AC2-812BAE3AFBA5}"/>
              </a:ext>
            </a:extLst>
          </p:cNvPr>
          <p:cNvSpPr/>
          <p:nvPr/>
        </p:nvSpPr>
        <p:spPr>
          <a:xfrm>
            <a:off x="1777746" y="2010213"/>
            <a:ext cx="9316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Read QC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4F15D-64BB-6148-AFD5-4A735AB75A11}"/>
              </a:ext>
            </a:extLst>
          </p:cNvPr>
          <p:cNvSpPr txBox="1"/>
          <p:nvPr/>
        </p:nvSpPr>
        <p:spPr>
          <a:xfrm>
            <a:off x="2838008" y="1579325"/>
            <a:ext cx="28218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Remove sequencing adaptors</a:t>
            </a:r>
          </a:p>
          <a:p>
            <a:pPr marL="342900" indent="-342900">
              <a:buAutoNum type="arabicPeriod"/>
            </a:pPr>
            <a:r>
              <a:rPr lang="en-US" dirty="0"/>
              <a:t>Quality trimming of reads</a:t>
            </a:r>
          </a:p>
          <a:p>
            <a:pPr marL="342900" indent="-342900">
              <a:buAutoNum type="arabicPeriod"/>
            </a:pPr>
            <a:r>
              <a:rPr lang="en-US" dirty="0"/>
              <a:t>Remove unwanted reads (human, mouse, etc.)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04FB4BA-2189-084B-93E1-B1D8FFCE41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165" t="12666" r="5197" b="57588"/>
          <a:stretch/>
        </p:blipFill>
        <p:spPr>
          <a:xfrm>
            <a:off x="0" y="1588949"/>
            <a:ext cx="1438214" cy="1168926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6B715566-9EE0-0B46-9256-9DFC0EC264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00" t="62318" r="2738" b="12893"/>
          <a:stretch/>
        </p:blipFill>
        <p:spPr>
          <a:xfrm>
            <a:off x="6252935" y="1588949"/>
            <a:ext cx="2721429" cy="14020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E5EB7D-B7AD-4840-8439-CEDEA72701BA}"/>
              </a:ext>
            </a:extLst>
          </p:cNvPr>
          <p:cNvSpPr/>
          <p:nvPr/>
        </p:nvSpPr>
        <p:spPr>
          <a:xfrm>
            <a:off x="6161314" y="2010213"/>
            <a:ext cx="424543" cy="279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0A393E-E814-BA42-917C-2B79D2D0A646}"/>
              </a:ext>
            </a:extLst>
          </p:cNvPr>
          <p:cNvSpPr txBox="1"/>
          <p:nvPr/>
        </p:nvSpPr>
        <p:spPr>
          <a:xfrm>
            <a:off x="6956650" y="1363683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Assembled reads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1DD8308-2058-7345-8768-19110C56C995}"/>
              </a:ext>
            </a:extLst>
          </p:cNvPr>
          <p:cNvSpPr/>
          <p:nvPr/>
        </p:nvSpPr>
        <p:spPr>
          <a:xfrm>
            <a:off x="5839278" y="2215298"/>
            <a:ext cx="603315" cy="2450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EFC8A0-C978-124D-9DBB-0939D77632F0}"/>
              </a:ext>
            </a:extLst>
          </p:cNvPr>
          <p:cNvSpPr/>
          <p:nvPr/>
        </p:nvSpPr>
        <p:spPr>
          <a:xfrm>
            <a:off x="5659873" y="1946986"/>
            <a:ext cx="9621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Assembly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5F5B1A45-33D3-1C4A-9294-BA32BB0A05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95" t="63857" r="37500" b="14779"/>
          <a:stretch/>
        </p:blipFill>
        <p:spPr>
          <a:xfrm>
            <a:off x="6373585" y="4418475"/>
            <a:ext cx="2460172" cy="1208316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45E53830-DF1B-444F-B542-CD38E973C760}"/>
              </a:ext>
            </a:extLst>
          </p:cNvPr>
          <p:cNvSpPr/>
          <p:nvPr/>
        </p:nvSpPr>
        <p:spPr>
          <a:xfrm rot="5400000">
            <a:off x="7243186" y="3395411"/>
            <a:ext cx="603315" cy="2450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9338E3-31CE-0D4C-9CB4-8D9D3DAB1462}"/>
              </a:ext>
            </a:extLst>
          </p:cNvPr>
          <p:cNvGrpSpPr/>
          <p:nvPr/>
        </p:nvGrpSpPr>
        <p:grpSpPr>
          <a:xfrm>
            <a:off x="2243578" y="4342259"/>
            <a:ext cx="2633958" cy="1974103"/>
            <a:chOff x="294564" y="4100126"/>
            <a:chExt cx="2633958" cy="1974103"/>
          </a:xfrm>
        </p:grpSpPr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0904537A-408D-9D4F-BF15-EF1C7CB8F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905" t="61866" r="70925" b="5541"/>
            <a:stretch/>
          </p:blipFill>
          <p:spPr>
            <a:xfrm>
              <a:off x="631371" y="4100126"/>
              <a:ext cx="2027232" cy="184347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270504-6892-984A-B695-F8AA8FC4BB4C}"/>
                </a:ext>
              </a:extLst>
            </p:cNvPr>
            <p:cNvSpPr/>
            <p:nvPr/>
          </p:nvSpPr>
          <p:spPr>
            <a:xfrm>
              <a:off x="2349355" y="4484589"/>
              <a:ext cx="424543" cy="279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B4A6AC-D155-D34A-81EE-0E849D0CD8B8}"/>
                </a:ext>
              </a:extLst>
            </p:cNvPr>
            <p:cNvSpPr/>
            <p:nvPr/>
          </p:nvSpPr>
          <p:spPr>
            <a:xfrm>
              <a:off x="294564" y="5640789"/>
              <a:ext cx="424543" cy="345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E70BB31-5B9B-FA48-A27E-EBA02FC41E13}"/>
                </a:ext>
              </a:extLst>
            </p:cNvPr>
            <p:cNvSpPr/>
            <p:nvPr/>
          </p:nvSpPr>
          <p:spPr>
            <a:xfrm>
              <a:off x="2503979" y="5506533"/>
              <a:ext cx="424543" cy="567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EB7CF1B-ACFC-C947-973E-505E45148E91}"/>
              </a:ext>
            </a:extLst>
          </p:cNvPr>
          <p:cNvSpPr/>
          <p:nvPr/>
        </p:nvSpPr>
        <p:spPr>
          <a:xfrm rot="10800000">
            <a:off x="5188943" y="5156126"/>
            <a:ext cx="603315" cy="2450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12C25D-B7DF-1842-9590-8C0A8AF69AFA}"/>
              </a:ext>
            </a:extLst>
          </p:cNvPr>
          <p:cNvSpPr txBox="1"/>
          <p:nvPr/>
        </p:nvSpPr>
        <p:spPr>
          <a:xfrm>
            <a:off x="5080730" y="4756152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Binning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419738-E566-B64A-9267-30ACB750AB84}"/>
              </a:ext>
            </a:extLst>
          </p:cNvPr>
          <p:cNvSpPr txBox="1"/>
          <p:nvPr/>
        </p:nvSpPr>
        <p:spPr>
          <a:xfrm>
            <a:off x="3001294" y="3903853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MAGs*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DBC692-6F98-BD47-B226-709914311BE5}"/>
              </a:ext>
            </a:extLst>
          </p:cNvPr>
          <p:cNvSpPr txBox="1"/>
          <p:nvPr/>
        </p:nvSpPr>
        <p:spPr>
          <a:xfrm>
            <a:off x="307164" y="4910040"/>
            <a:ext cx="22380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*Metagenome-assembled genomes</a:t>
            </a:r>
          </a:p>
          <a:p>
            <a:r>
              <a:rPr lang="en-US" dirty="0">
                <a:sym typeface="Wingdings" pitchFamily="2" charset="2"/>
              </a:rPr>
              <a:t> More this afternoon from Lucas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567D12-173B-2549-B99A-2E7B15C0FDD3}"/>
              </a:ext>
            </a:extLst>
          </p:cNvPr>
          <p:cNvSpPr txBox="1"/>
          <p:nvPr/>
        </p:nvSpPr>
        <p:spPr>
          <a:xfrm>
            <a:off x="7708478" y="3333922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calling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81B33F-B776-2D47-9A81-8ADF743CA664}"/>
              </a:ext>
            </a:extLst>
          </p:cNvPr>
          <p:cNvSpPr txBox="1"/>
          <p:nvPr/>
        </p:nvSpPr>
        <p:spPr>
          <a:xfrm>
            <a:off x="6585857" y="4081699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Annotated scaffolds</a:t>
            </a:r>
          </a:p>
        </p:txBody>
      </p:sp>
    </p:spTree>
    <p:extLst>
      <p:ext uri="{BB962C8B-B14F-4D97-AF65-F5344CB8AC3E}">
        <p14:creationId xmlns:p14="http://schemas.microsoft.com/office/powerpoint/2010/main" val="3038852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pipeline</a:t>
            </a: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38A11A-7E41-1E42-AF5A-916E3F4510EA}"/>
              </a:ext>
            </a:extLst>
          </p:cNvPr>
          <p:cNvSpPr/>
          <p:nvPr/>
        </p:nvSpPr>
        <p:spPr>
          <a:xfrm>
            <a:off x="-1" y="6594220"/>
            <a:ext cx="92423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bioinformatics.ca</a:t>
            </a:r>
            <a:r>
              <a:rPr lang="en-US" sz="900" dirty="0"/>
              <a:t>/workshops/2018-analysis-of-metagenomic-data/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C3E29-2AF4-814D-9C74-47F413BD5687}"/>
              </a:ext>
            </a:extLst>
          </p:cNvPr>
          <p:cNvSpPr txBox="1"/>
          <p:nvPr/>
        </p:nvSpPr>
        <p:spPr>
          <a:xfrm>
            <a:off x="62364" y="1339077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Individual reads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56C32F7-7DDE-9F4C-8EAA-D66716467934}"/>
              </a:ext>
            </a:extLst>
          </p:cNvPr>
          <p:cNvSpPr/>
          <p:nvPr/>
        </p:nvSpPr>
        <p:spPr>
          <a:xfrm>
            <a:off x="1941922" y="2337847"/>
            <a:ext cx="603315" cy="2450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68C76-4DE8-6046-9AC2-812BAE3AFBA5}"/>
              </a:ext>
            </a:extLst>
          </p:cNvPr>
          <p:cNvSpPr/>
          <p:nvPr/>
        </p:nvSpPr>
        <p:spPr>
          <a:xfrm>
            <a:off x="1777746" y="2010213"/>
            <a:ext cx="9316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Read QC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4F15D-64BB-6148-AFD5-4A735AB75A11}"/>
              </a:ext>
            </a:extLst>
          </p:cNvPr>
          <p:cNvSpPr txBox="1"/>
          <p:nvPr/>
        </p:nvSpPr>
        <p:spPr>
          <a:xfrm>
            <a:off x="2838008" y="1579325"/>
            <a:ext cx="28218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Remove sequencing adaptors</a:t>
            </a:r>
          </a:p>
          <a:p>
            <a:pPr marL="342900" indent="-342900">
              <a:buAutoNum type="arabicPeriod"/>
            </a:pPr>
            <a:r>
              <a:rPr lang="en-US" dirty="0"/>
              <a:t>Quality trimming of reads</a:t>
            </a:r>
          </a:p>
          <a:p>
            <a:pPr marL="342900" indent="-342900">
              <a:buAutoNum type="arabicPeriod"/>
            </a:pPr>
            <a:r>
              <a:rPr lang="en-US" dirty="0"/>
              <a:t>Remove unwanted reads (human, mouse, etc.)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04FB4BA-2189-084B-93E1-B1D8FFCE41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165" t="12666" r="5197" b="57588"/>
          <a:stretch/>
        </p:blipFill>
        <p:spPr>
          <a:xfrm>
            <a:off x="0" y="1588949"/>
            <a:ext cx="1438214" cy="1168926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6B715566-9EE0-0B46-9256-9DFC0EC264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00" t="62318" r="2738" b="12893"/>
          <a:stretch/>
        </p:blipFill>
        <p:spPr>
          <a:xfrm>
            <a:off x="6252935" y="1588949"/>
            <a:ext cx="2721429" cy="14020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E5EB7D-B7AD-4840-8439-CEDEA72701BA}"/>
              </a:ext>
            </a:extLst>
          </p:cNvPr>
          <p:cNvSpPr/>
          <p:nvPr/>
        </p:nvSpPr>
        <p:spPr>
          <a:xfrm>
            <a:off x="6161314" y="2010213"/>
            <a:ext cx="424543" cy="279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0A393E-E814-BA42-917C-2B79D2D0A646}"/>
              </a:ext>
            </a:extLst>
          </p:cNvPr>
          <p:cNvSpPr txBox="1"/>
          <p:nvPr/>
        </p:nvSpPr>
        <p:spPr>
          <a:xfrm>
            <a:off x="6956650" y="1363683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Assembled reads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1DD8308-2058-7345-8768-19110C56C995}"/>
              </a:ext>
            </a:extLst>
          </p:cNvPr>
          <p:cNvSpPr/>
          <p:nvPr/>
        </p:nvSpPr>
        <p:spPr>
          <a:xfrm>
            <a:off x="5839278" y="2215298"/>
            <a:ext cx="603315" cy="2450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EFC8A0-C978-124D-9DBB-0939D77632F0}"/>
              </a:ext>
            </a:extLst>
          </p:cNvPr>
          <p:cNvSpPr/>
          <p:nvPr/>
        </p:nvSpPr>
        <p:spPr>
          <a:xfrm>
            <a:off x="5659873" y="1946986"/>
            <a:ext cx="9621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Assembly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5F5B1A45-33D3-1C4A-9294-BA32BB0A05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95" t="63857" r="37500" b="14779"/>
          <a:stretch/>
        </p:blipFill>
        <p:spPr>
          <a:xfrm>
            <a:off x="6373585" y="4418475"/>
            <a:ext cx="2460172" cy="12083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C9BCC9-995F-D140-A4D6-3E5F4E23D822}"/>
              </a:ext>
            </a:extLst>
          </p:cNvPr>
          <p:cNvSpPr txBox="1"/>
          <p:nvPr/>
        </p:nvSpPr>
        <p:spPr>
          <a:xfrm>
            <a:off x="7708478" y="3333922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calling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5E53830-DF1B-444F-B542-CD38E973C760}"/>
              </a:ext>
            </a:extLst>
          </p:cNvPr>
          <p:cNvSpPr/>
          <p:nvPr/>
        </p:nvSpPr>
        <p:spPr>
          <a:xfrm rot="5400000">
            <a:off x="7243186" y="3395411"/>
            <a:ext cx="603315" cy="2450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9338E3-31CE-0D4C-9CB4-8D9D3DAB1462}"/>
              </a:ext>
            </a:extLst>
          </p:cNvPr>
          <p:cNvGrpSpPr/>
          <p:nvPr/>
        </p:nvGrpSpPr>
        <p:grpSpPr>
          <a:xfrm>
            <a:off x="2243578" y="4342259"/>
            <a:ext cx="2633958" cy="1974103"/>
            <a:chOff x="294564" y="4100126"/>
            <a:chExt cx="2633958" cy="1974103"/>
          </a:xfrm>
        </p:grpSpPr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0904537A-408D-9D4F-BF15-EF1C7CB8F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905" t="61866" r="70925" b="5541"/>
            <a:stretch/>
          </p:blipFill>
          <p:spPr>
            <a:xfrm>
              <a:off x="631371" y="4100126"/>
              <a:ext cx="2027232" cy="184347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270504-6892-984A-B695-F8AA8FC4BB4C}"/>
                </a:ext>
              </a:extLst>
            </p:cNvPr>
            <p:cNvSpPr/>
            <p:nvPr/>
          </p:nvSpPr>
          <p:spPr>
            <a:xfrm>
              <a:off x="2349355" y="4484589"/>
              <a:ext cx="424543" cy="279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B4A6AC-D155-D34A-81EE-0E849D0CD8B8}"/>
                </a:ext>
              </a:extLst>
            </p:cNvPr>
            <p:cNvSpPr/>
            <p:nvPr/>
          </p:nvSpPr>
          <p:spPr>
            <a:xfrm>
              <a:off x="294564" y="5640789"/>
              <a:ext cx="424543" cy="345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E70BB31-5B9B-FA48-A27E-EBA02FC41E13}"/>
                </a:ext>
              </a:extLst>
            </p:cNvPr>
            <p:cNvSpPr/>
            <p:nvPr/>
          </p:nvSpPr>
          <p:spPr>
            <a:xfrm>
              <a:off x="2503979" y="5506533"/>
              <a:ext cx="424543" cy="567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EB7CF1B-ACFC-C947-973E-505E45148E91}"/>
              </a:ext>
            </a:extLst>
          </p:cNvPr>
          <p:cNvSpPr/>
          <p:nvPr/>
        </p:nvSpPr>
        <p:spPr>
          <a:xfrm rot="10800000">
            <a:off x="5188943" y="5156126"/>
            <a:ext cx="603315" cy="2450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12C25D-B7DF-1842-9590-8C0A8AF69AFA}"/>
              </a:ext>
            </a:extLst>
          </p:cNvPr>
          <p:cNvSpPr txBox="1"/>
          <p:nvPr/>
        </p:nvSpPr>
        <p:spPr>
          <a:xfrm>
            <a:off x="5080730" y="4756152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Binning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419738-E566-B64A-9267-30ACB750AB84}"/>
              </a:ext>
            </a:extLst>
          </p:cNvPr>
          <p:cNvSpPr txBox="1"/>
          <p:nvPr/>
        </p:nvSpPr>
        <p:spPr>
          <a:xfrm>
            <a:off x="3001294" y="3903853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MAGs*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DBC692-6F98-BD47-B226-709914311BE5}"/>
              </a:ext>
            </a:extLst>
          </p:cNvPr>
          <p:cNvSpPr txBox="1"/>
          <p:nvPr/>
        </p:nvSpPr>
        <p:spPr>
          <a:xfrm>
            <a:off x="307164" y="4910040"/>
            <a:ext cx="22380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*Metagenome-assembled genomes</a:t>
            </a:r>
          </a:p>
          <a:p>
            <a:r>
              <a:rPr lang="en-US" dirty="0">
                <a:sym typeface="Wingdings" pitchFamily="2" charset="2"/>
              </a:rPr>
              <a:t> More this afternoon from Lucas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DC0A3C-25E5-A94C-9D65-B5212A58FEED}"/>
              </a:ext>
            </a:extLst>
          </p:cNvPr>
          <p:cNvSpPr/>
          <p:nvPr/>
        </p:nvSpPr>
        <p:spPr>
          <a:xfrm>
            <a:off x="6442593" y="1339077"/>
            <a:ext cx="2531771" cy="1877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70E48F-9DC8-424B-B2B4-0588B0077F7C}"/>
              </a:ext>
            </a:extLst>
          </p:cNvPr>
          <p:cNvSpPr txBox="1"/>
          <p:nvPr/>
        </p:nvSpPr>
        <p:spPr>
          <a:xfrm>
            <a:off x="6585857" y="4081699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Annotated scaffolds</a:t>
            </a:r>
          </a:p>
        </p:txBody>
      </p:sp>
    </p:spTree>
    <p:extLst>
      <p:ext uri="{BB962C8B-B14F-4D97-AF65-F5344CB8AC3E}">
        <p14:creationId xmlns:p14="http://schemas.microsoft.com/office/powerpoint/2010/main" val="33377643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pipeline</a:t>
            </a: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38A11A-7E41-1E42-AF5A-916E3F4510EA}"/>
              </a:ext>
            </a:extLst>
          </p:cNvPr>
          <p:cNvSpPr/>
          <p:nvPr/>
        </p:nvSpPr>
        <p:spPr>
          <a:xfrm>
            <a:off x="-1" y="6594220"/>
            <a:ext cx="92423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bioinformatics.ca</a:t>
            </a:r>
            <a:r>
              <a:rPr lang="en-US" sz="900" dirty="0"/>
              <a:t>/workshops/2018-analysis-of-metagenomic-data/</a:t>
            </a:r>
          </a:p>
        </p:txBody>
      </p:sp>
      <p:pic>
        <p:nvPicPr>
          <p:cNvPr id="9" name="Picture 8" descr="Diagram, timeline&#10;&#10;Description automatically generated">
            <a:extLst>
              <a:ext uri="{FF2B5EF4-FFF2-40B4-BE49-F238E27FC236}">
                <a16:creationId xmlns:a16="http://schemas.microsoft.com/office/drawing/2014/main" id="{51897623-117D-F64E-A0CF-12EA7CB06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93" y="1492966"/>
            <a:ext cx="6966857" cy="27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05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applications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97" y="2101850"/>
            <a:ext cx="33718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380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applications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Accurate microbial abundance estimation using marker genes</a:t>
            </a:r>
          </a:p>
          <a:p>
            <a:pPr marL="17145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Increased taxonomic resolution</a:t>
            </a:r>
          </a:p>
          <a:p>
            <a:pPr marL="17145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Linking function to phenotype</a:t>
            </a: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14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581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Accurate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microbial abundance estimation using marker genes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problems when using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data:</a:t>
            </a:r>
          </a:p>
          <a:p>
            <a:pPr marL="1143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Variation in 16S copy number</a:t>
            </a:r>
          </a:p>
          <a:p>
            <a:pPr marL="1143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Taxonomic annotation is database-dependent</a:t>
            </a:r>
          </a:p>
          <a:p>
            <a:pPr marL="1143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Further:</a:t>
            </a:r>
          </a:p>
          <a:p>
            <a:pPr marL="285750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Genomes from different species can be up to 95% identical</a:t>
            </a:r>
            <a:r>
              <a:rPr lang="en-GB" sz="1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hard to map reads of length 100-150 to the original genome</a:t>
            </a:r>
          </a:p>
          <a:p>
            <a:pPr marL="285750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Genomes have different length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1D6E59C-F47D-4549-836D-3C984DFC89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00" b="13900"/>
          <a:stretch/>
        </p:blipFill>
        <p:spPr>
          <a:xfrm>
            <a:off x="558750" y="3154920"/>
            <a:ext cx="7434943" cy="1274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4DF0F2-292C-BB46-BB46-017107A276EA}"/>
              </a:ext>
            </a:extLst>
          </p:cNvPr>
          <p:cNvSpPr/>
          <p:nvPr/>
        </p:nvSpPr>
        <p:spPr>
          <a:xfrm>
            <a:off x="0" y="6552681"/>
            <a:ext cx="174599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baseline="30000" dirty="0">
                <a:latin typeface="Calibri" panose="020F0502020204030204" pitchFamily="34" charset="0"/>
              </a:rPr>
              <a:t>1</a:t>
            </a:r>
            <a:r>
              <a:rPr lang="en-GB" sz="900" dirty="0">
                <a:latin typeface="Calibri" panose="020F0502020204030204" pitchFamily="34" charset="0"/>
              </a:rPr>
              <a:t>Jain et al. Nature Comm. (2018) </a:t>
            </a:r>
            <a:endParaRPr lang="en-GB" sz="9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465863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342900"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Accurate microbial abundance estimation using marker genes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Solution: Single-copy universal marker genes</a:t>
            </a:r>
          </a:p>
          <a:p>
            <a:pPr marL="1143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à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in almost all known organisms</a:t>
            </a:r>
          </a:p>
          <a:p>
            <a:pPr marL="1143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à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one copy within each genome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pic>
        <p:nvPicPr>
          <p:cNvPr id="1026" name="Picture 2" descr="mOTUs profiler">
            <a:extLst>
              <a:ext uri="{FF2B5EF4-FFF2-40B4-BE49-F238E27FC236}">
                <a16:creationId xmlns:a16="http://schemas.microsoft.com/office/drawing/2014/main" id="{04B34810-B5DF-E745-B9C6-7EF47CCB1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88" y="1277523"/>
            <a:ext cx="2621612" cy="110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C775A4-2C89-D643-9CC3-72F58C096874}"/>
              </a:ext>
            </a:extLst>
          </p:cNvPr>
          <p:cNvSpPr/>
          <p:nvPr/>
        </p:nvSpPr>
        <p:spPr>
          <a:xfrm>
            <a:off x="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 err="1">
                <a:latin typeface="Calibri" panose="020F0502020204030204" pitchFamily="34" charset="0"/>
              </a:rPr>
              <a:t>Sunagawa</a:t>
            </a:r>
            <a:r>
              <a:rPr lang="en-GB" sz="900" dirty="0">
                <a:latin typeface="Calibri" panose="020F0502020204030204" pitchFamily="34" charset="0"/>
              </a:rPr>
              <a:t> et al. Nature methods (2013); Milanese et al. Nature comm (2019) </a:t>
            </a:r>
            <a:endParaRPr lang="en-GB" sz="900" dirty="0"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4C94B9-0E80-844F-BC6E-46A92D99D5AD}"/>
              </a:ext>
            </a:extLst>
          </p:cNvPr>
          <p:cNvSpPr/>
          <p:nvPr/>
        </p:nvSpPr>
        <p:spPr>
          <a:xfrm>
            <a:off x="6702494" y="3031809"/>
            <a:ext cx="2261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4270C1"/>
                </a:solidFill>
                <a:latin typeface="Calibri" panose="020F0502020204030204" pitchFamily="34" charset="0"/>
              </a:rPr>
              <a:t>Uses 10 universal single-copy marker genes (here 3 are represented) </a:t>
            </a:r>
            <a:endParaRPr lang="en-GB" dirty="0">
              <a:effectLst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F1DADC-15D5-D640-BC9B-FD0D825F9027}"/>
              </a:ext>
            </a:extLst>
          </p:cNvPr>
          <p:cNvCxnSpPr/>
          <p:nvPr/>
        </p:nvCxnSpPr>
        <p:spPr>
          <a:xfrm>
            <a:off x="7750629" y="2508629"/>
            <a:ext cx="0" cy="528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16B13-E1C1-5642-A757-E1EF711429AC}"/>
              </a:ext>
            </a:extLst>
          </p:cNvPr>
          <p:cNvSpPr/>
          <p:nvPr/>
        </p:nvSpPr>
        <p:spPr>
          <a:xfrm>
            <a:off x="6702494" y="4418311"/>
            <a:ext cx="2261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Map metagenomic reads to marker genes using</a:t>
            </a:r>
          </a:p>
          <a:p>
            <a:pPr marL="342900" indent="-342900">
              <a:buAutoNum type="alphaLcParenR"/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</a:rPr>
              <a:t>Reference genomes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E078A7E-BF0B-D740-9FE0-C1AABF14D7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151"/>
          <a:stretch/>
        </p:blipFill>
        <p:spPr>
          <a:xfrm>
            <a:off x="0" y="2242456"/>
            <a:ext cx="6118202" cy="152801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C9384F-E7A6-4A4A-A718-58A5528AB053}"/>
              </a:ext>
            </a:extLst>
          </p:cNvPr>
          <p:cNvCxnSpPr/>
          <p:nvPr/>
        </p:nvCxnSpPr>
        <p:spPr>
          <a:xfrm>
            <a:off x="7750629" y="3889826"/>
            <a:ext cx="0" cy="528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D0FA393-54D1-E64A-B2A4-33018A874C71}"/>
              </a:ext>
            </a:extLst>
          </p:cNvPr>
          <p:cNvSpPr/>
          <p:nvPr/>
        </p:nvSpPr>
        <p:spPr>
          <a:xfrm>
            <a:off x="4276222" y="2354740"/>
            <a:ext cx="354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B5158C-0AFD-3D45-BCD2-E748B92A1C32}"/>
              </a:ext>
            </a:extLst>
          </p:cNvPr>
          <p:cNvSpPr/>
          <p:nvPr/>
        </p:nvSpPr>
        <p:spPr>
          <a:xfrm>
            <a:off x="4394708" y="3309581"/>
            <a:ext cx="354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2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342900"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Accurate microbial abundance estimation using marker genes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Solution: Single-copy universal marker genes</a:t>
            </a:r>
          </a:p>
          <a:p>
            <a:pPr marL="1143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à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in almost all known organisms</a:t>
            </a:r>
          </a:p>
          <a:p>
            <a:pPr marL="1143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à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one copy within each genome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pic>
        <p:nvPicPr>
          <p:cNvPr id="1026" name="Picture 2" descr="mOTUs profiler">
            <a:extLst>
              <a:ext uri="{FF2B5EF4-FFF2-40B4-BE49-F238E27FC236}">
                <a16:creationId xmlns:a16="http://schemas.microsoft.com/office/drawing/2014/main" id="{04B34810-B5DF-E745-B9C6-7EF47CCB1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88" y="1277523"/>
            <a:ext cx="2621612" cy="110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C775A4-2C89-D643-9CC3-72F58C096874}"/>
              </a:ext>
            </a:extLst>
          </p:cNvPr>
          <p:cNvSpPr/>
          <p:nvPr/>
        </p:nvSpPr>
        <p:spPr>
          <a:xfrm>
            <a:off x="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 err="1">
                <a:latin typeface="Calibri" panose="020F0502020204030204" pitchFamily="34" charset="0"/>
              </a:rPr>
              <a:t>Sunagawa</a:t>
            </a:r>
            <a:r>
              <a:rPr lang="en-GB" sz="900" dirty="0">
                <a:latin typeface="Calibri" panose="020F0502020204030204" pitchFamily="34" charset="0"/>
              </a:rPr>
              <a:t> et al. Nature methods (2013); Milanese et al. Nature comm (2019) </a:t>
            </a:r>
            <a:endParaRPr lang="en-GB" sz="900" dirty="0"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4C94B9-0E80-844F-BC6E-46A92D99D5AD}"/>
              </a:ext>
            </a:extLst>
          </p:cNvPr>
          <p:cNvSpPr/>
          <p:nvPr/>
        </p:nvSpPr>
        <p:spPr>
          <a:xfrm>
            <a:off x="6702494" y="3031809"/>
            <a:ext cx="2261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4270C1"/>
                </a:solidFill>
                <a:latin typeface="Calibri" panose="020F0502020204030204" pitchFamily="34" charset="0"/>
              </a:rPr>
              <a:t>Uses 10 universal single-copy marker genes (here 3 are represented) </a:t>
            </a:r>
            <a:endParaRPr lang="en-GB" dirty="0">
              <a:effectLst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F1DADC-15D5-D640-BC9B-FD0D825F9027}"/>
              </a:ext>
            </a:extLst>
          </p:cNvPr>
          <p:cNvCxnSpPr/>
          <p:nvPr/>
        </p:nvCxnSpPr>
        <p:spPr>
          <a:xfrm>
            <a:off x="7750629" y="2508629"/>
            <a:ext cx="0" cy="52848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16B13-E1C1-5642-A757-E1EF711429AC}"/>
              </a:ext>
            </a:extLst>
          </p:cNvPr>
          <p:cNvSpPr/>
          <p:nvPr/>
        </p:nvSpPr>
        <p:spPr>
          <a:xfrm>
            <a:off x="6702494" y="4418311"/>
            <a:ext cx="2261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Map metagenomic reads to marker genes using</a:t>
            </a:r>
          </a:p>
          <a:p>
            <a:pPr marL="342900" indent="-342900">
              <a:buAutoNum type="alphaLcParenR"/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</a:rPr>
              <a:t>Reference genomes</a:t>
            </a:r>
          </a:p>
          <a:p>
            <a:pPr marL="342900" indent="-342900">
              <a:buAutoNum type="alphaLcParenR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Assembled and linked contigs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E078A7E-BF0B-D740-9FE0-C1AABF14D7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051"/>
          <a:stretch/>
        </p:blipFill>
        <p:spPr>
          <a:xfrm>
            <a:off x="0" y="2242457"/>
            <a:ext cx="6118202" cy="34616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1E95DE-3654-C744-AA51-C5A81B2F1451}"/>
              </a:ext>
            </a:extLst>
          </p:cNvPr>
          <p:cNvSpPr/>
          <p:nvPr/>
        </p:nvSpPr>
        <p:spPr>
          <a:xfrm>
            <a:off x="4276222" y="2354740"/>
            <a:ext cx="354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B5E2EC-FEBC-3643-9B15-2BC2DC7701EE}"/>
              </a:ext>
            </a:extLst>
          </p:cNvPr>
          <p:cNvSpPr/>
          <p:nvPr/>
        </p:nvSpPr>
        <p:spPr>
          <a:xfrm>
            <a:off x="4394708" y="3309581"/>
            <a:ext cx="354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81D134-981B-EC46-AE95-E6AAA8154148}"/>
              </a:ext>
            </a:extLst>
          </p:cNvPr>
          <p:cNvSpPr/>
          <p:nvPr/>
        </p:nvSpPr>
        <p:spPr>
          <a:xfrm>
            <a:off x="3828651" y="4478134"/>
            <a:ext cx="354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7D33BB-B6A9-CE4F-AAFB-DA0253A6934B}"/>
              </a:ext>
            </a:extLst>
          </p:cNvPr>
          <p:cNvSpPr/>
          <p:nvPr/>
        </p:nvSpPr>
        <p:spPr>
          <a:xfrm>
            <a:off x="3828651" y="5138381"/>
            <a:ext cx="354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723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342900"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Accurate microbial abundance estimation using marker genes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Solution: Single-copy universal marker genes</a:t>
            </a:r>
          </a:p>
          <a:p>
            <a:pPr marL="1143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à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in almost all known organisms</a:t>
            </a:r>
          </a:p>
          <a:p>
            <a:pPr marL="1143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à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one copy within each genome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pic>
        <p:nvPicPr>
          <p:cNvPr id="1026" name="Picture 2" descr="mOTUs profiler">
            <a:extLst>
              <a:ext uri="{FF2B5EF4-FFF2-40B4-BE49-F238E27FC236}">
                <a16:creationId xmlns:a16="http://schemas.microsoft.com/office/drawing/2014/main" id="{04B34810-B5DF-E745-B9C6-7EF47CCB1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88" y="1277523"/>
            <a:ext cx="2621612" cy="110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C775A4-2C89-D643-9CC3-72F58C096874}"/>
              </a:ext>
            </a:extLst>
          </p:cNvPr>
          <p:cNvSpPr/>
          <p:nvPr/>
        </p:nvSpPr>
        <p:spPr>
          <a:xfrm>
            <a:off x="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 err="1">
                <a:latin typeface="Calibri" panose="020F0502020204030204" pitchFamily="34" charset="0"/>
              </a:rPr>
              <a:t>Sunagawa</a:t>
            </a:r>
            <a:r>
              <a:rPr lang="en-GB" sz="900" dirty="0">
                <a:latin typeface="Calibri" panose="020F0502020204030204" pitchFamily="34" charset="0"/>
              </a:rPr>
              <a:t> et al. Nature methods (2013); Milanese et al. Nature comm (2019) </a:t>
            </a:r>
            <a:endParaRPr lang="en-GB" sz="900" dirty="0"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4C94B9-0E80-844F-BC6E-46A92D99D5AD}"/>
              </a:ext>
            </a:extLst>
          </p:cNvPr>
          <p:cNvSpPr/>
          <p:nvPr/>
        </p:nvSpPr>
        <p:spPr>
          <a:xfrm>
            <a:off x="6702494" y="3031809"/>
            <a:ext cx="2261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4270C1"/>
                </a:solidFill>
                <a:latin typeface="Calibri" panose="020F0502020204030204" pitchFamily="34" charset="0"/>
              </a:rPr>
              <a:t>Uses 10 universal single-copy marker genes (here 3 are represented) </a:t>
            </a:r>
            <a:endParaRPr lang="en-GB" dirty="0">
              <a:effectLst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F1DADC-15D5-D640-BC9B-FD0D825F9027}"/>
              </a:ext>
            </a:extLst>
          </p:cNvPr>
          <p:cNvCxnSpPr/>
          <p:nvPr/>
        </p:nvCxnSpPr>
        <p:spPr>
          <a:xfrm>
            <a:off x="7750629" y="2508629"/>
            <a:ext cx="0" cy="52848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16B13-E1C1-5642-A757-E1EF711429AC}"/>
              </a:ext>
            </a:extLst>
          </p:cNvPr>
          <p:cNvSpPr/>
          <p:nvPr/>
        </p:nvSpPr>
        <p:spPr>
          <a:xfrm>
            <a:off x="6702494" y="4418311"/>
            <a:ext cx="2261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Map metagenomic reads to marker genes using</a:t>
            </a:r>
          </a:p>
          <a:p>
            <a:pPr marL="342900" indent="-342900">
              <a:buAutoNum type="alphaLcParenR"/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</a:rPr>
              <a:t>Reference genomes</a:t>
            </a:r>
          </a:p>
          <a:p>
            <a:pPr marL="342900" indent="-342900">
              <a:buAutoNum type="alphaLcParenR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Assembled and linked contigs</a:t>
            </a:r>
          </a:p>
          <a:p>
            <a:pPr marL="342900" indent="-342900">
              <a:buAutoNum type="alphaLcParenR"/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</a:rPr>
              <a:t>MAGs</a:t>
            </a:r>
            <a:endParaRPr lang="en-GB" dirty="0">
              <a:solidFill>
                <a:schemeClr val="tx1"/>
              </a:solidFill>
              <a:effectLst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E078A7E-BF0B-D740-9FE0-C1AABF14D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42456"/>
            <a:ext cx="6118202" cy="43847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CA09FBD-E3CB-DF44-B8A2-ACF75058AB14}"/>
              </a:ext>
            </a:extLst>
          </p:cNvPr>
          <p:cNvSpPr/>
          <p:nvPr/>
        </p:nvSpPr>
        <p:spPr>
          <a:xfrm>
            <a:off x="4276222" y="2354740"/>
            <a:ext cx="354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04EB8-B82A-724A-A9E2-37C4170C87AE}"/>
              </a:ext>
            </a:extLst>
          </p:cNvPr>
          <p:cNvSpPr/>
          <p:nvPr/>
        </p:nvSpPr>
        <p:spPr>
          <a:xfrm>
            <a:off x="4394708" y="3309581"/>
            <a:ext cx="354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A8C239-3E34-C04E-AE3C-CCD146F6DCFC}"/>
              </a:ext>
            </a:extLst>
          </p:cNvPr>
          <p:cNvSpPr/>
          <p:nvPr/>
        </p:nvSpPr>
        <p:spPr>
          <a:xfrm>
            <a:off x="3828651" y="4478134"/>
            <a:ext cx="354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DB5241-86BC-0A4A-9876-1F074799300B}"/>
              </a:ext>
            </a:extLst>
          </p:cNvPr>
          <p:cNvSpPr/>
          <p:nvPr/>
        </p:nvSpPr>
        <p:spPr>
          <a:xfrm>
            <a:off x="3828651" y="5138381"/>
            <a:ext cx="354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4x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3FAE64-8C6D-414D-835E-E2A4DC17706A}"/>
              </a:ext>
            </a:extLst>
          </p:cNvPr>
          <p:cNvSpPr/>
          <p:nvPr/>
        </p:nvSpPr>
        <p:spPr>
          <a:xfrm>
            <a:off x="4098930" y="5798628"/>
            <a:ext cx="354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752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5804904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 of DNA sequencing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1953: Discovery of the structure of DNA</a:t>
            </a:r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1965: “Sequencing” of the first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tRNA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5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of ribonucleases with cleaving sites at specific nucleotides</a:t>
            </a:r>
          </a:p>
          <a:p>
            <a:pPr marL="114300" lvl="5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reconstruction of the original nucleotide sequence by 	determining the order in which small fragments occurred in the 	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tRNA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molecule</a:t>
            </a:r>
          </a:p>
          <a:p>
            <a:pPr marL="400050" lvl="5" indent="-285750"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1972: Sequencing of first complete gene (coat protein of bacteriophage MS2) via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RNAse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digestion and isolation of oligonucleotides</a:t>
            </a:r>
          </a:p>
          <a:p>
            <a:pPr marL="400050" lvl="5" indent="-285750"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1977: Release of “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chain termination method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utilizing 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radiolabeled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partially digested fragments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FIRST GENERATION SEQUENCING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800" y="6573192"/>
            <a:ext cx="55435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https://the-dna-universe.com/2020/11/02/a-journey-through-the-history-of-dna-sequencing/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51" y="279399"/>
            <a:ext cx="2462212" cy="177759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03951" y="2008719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Robert W. Holley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51" y="2330545"/>
            <a:ext cx="1193799" cy="16933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03951" y="3985777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Walter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4254945"/>
            <a:ext cx="3124200" cy="23182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04320" y="650206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Frederick Sanger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" y="3588624"/>
            <a:ext cx="5740400" cy="23788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7267" y="5906686"/>
            <a:ext cx="53362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sequencing technology for next 25 years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Key innovations mainly in automation of wet-lab and data analysis  pipelines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820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342900">
              <a:buClr>
                <a:schemeClr val="dk1"/>
              </a:buClr>
              <a:buSzPts val="1800"/>
              <a:buFont typeface="+mj-lt"/>
              <a:buAutoNum type="arabicPeriod" startAt="2"/>
            </a:pP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Increased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taxonomic </a:t>
            </a: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1DE33D9-AC75-7B47-AAED-3FF1854E1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33"/>
          <a:stretch/>
        </p:blipFill>
        <p:spPr bwMode="auto">
          <a:xfrm>
            <a:off x="1343644" y="1702027"/>
            <a:ext cx="4186300" cy="345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C0E16CD-78B9-124F-9A55-71F7C1DBD2BE}"/>
              </a:ext>
            </a:extLst>
          </p:cNvPr>
          <p:cNvSpPr/>
          <p:nvPr/>
        </p:nvSpPr>
        <p:spPr>
          <a:xfrm>
            <a:off x="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>
                <a:latin typeface="Calibri" panose="020F0502020204030204" pitchFamily="34" charset="0"/>
              </a:rPr>
              <a:t>Hildebrand (2021) </a:t>
            </a:r>
            <a:r>
              <a:rPr lang="en-GB" sz="900" dirty="0" err="1">
                <a:latin typeface="Calibri" panose="020F0502020204030204" pitchFamily="34" charset="0"/>
              </a:rPr>
              <a:t>mSystems</a:t>
            </a:r>
            <a:r>
              <a:rPr lang="en-GB" sz="900" dirty="0">
                <a:latin typeface="Calibri" panose="020F0502020204030204" pitchFamily="34" charset="0"/>
              </a:rPr>
              <a:t> 6(4) </a:t>
            </a:r>
            <a:r>
              <a:rPr lang="en-GB" sz="900" dirty="0"/>
              <a:t>e00881-21</a:t>
            </a:r>
            <a:endParaRPr lang="en-GB" sz="9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7940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342900">
              <a:buClr>
                <a:schemeClr val="dk1"/>
              </a:buClr>
              <a:buSzPts val="1800"/>
              <a:buFont typeface="+mj-lt"/>
              <a:buAutoNum type="arabicPeriod" startAt="2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Increased taxonomic resolution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1DE33D9-AC75-7B47-AAED-3FF1854E1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37"/>
          <a:stretch/>
        </p:blipFill>
        <p:spPr bwMode="auto">
          <a:xfrm>
            <a:off x="1343643" y="1702027"/>
            <a:ext cx="5013614" cy="345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20F2FA-87A5-1A45-BAB1-1C3ACFE26AB5}"/>
              </a:ext>
            </a:extLst>
          </p:cNvPr>
          <p:cNvSpPr/>
          <p:nvPr/>
        </p:nvSpPr>
        <p:spPr>
          <a:xfrm>
            <a:off x="2427514" y="2188029"/>
            <a:ext cx="1099457" cy="2090057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EAE0AC-DB0E-5F4B-B023-DA55C80850AC}"/>
              </a:ext>
            </a:extLst>
          </p:cNvPr>
          <p:cNvSpPr/>
          <p:nvPr/>
        </p:nvSpPr>
        <p:spPr>
          <a:xfrm>
            <a:off x="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>
                <a:latin typeface="Calibri" panose="020F0502020204030204" pitchFamily="34" charset="0"/>
              </a:rPr>
              <a:t>Hildebrand (2021) </a:t>
            </a:r>
            <a:r>
              <a:rPr lang="en-GB" sz="900" dirty="0" err="1">
                <a:latin typeface="Calibri" panose="020F0502020204030204" pitchFamily="34" charset="0"/>
              </a:rPr>
              <a:t>mSystems</a:t>
            </a:r>
            <a:r>
              <a:rPr lang="en-GB" sz="900" dirty="0">
                <a:latin typeface="Calibri" panose="020F0502020204030204" pitchFamily="34" charset="0"/>
              </a:rPr>
              <a:t> 6(4) </a:t>
            </a:r>
            <a:r>
              <a:rPr lang="en-GB" sz="900" dirty="0"/>
              <a:t>e00881-21</a:t>
            </a:r>
            <a:endParaRPr lang="en-GB" sz="900" dirty="0"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4048C0-B479-0344-BB81-8C12FF9EB223}"/>
              </a:ext>
            </a:extLst>
          </p:cNvPr>
          <p:cNvSpPr/>
          <p:nvPr/>
        </p:nvSpPr>
        <p:spPr>
          <a:xfrm>
            <a:off x="5421086" y="1702027"/>
            <a:ext cx="1164771" cy="486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271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342900">
              <a:buClr>
                <a:schemeClr val="dk1"/>
              </a:buClr>
              <a:buSzPts val="1800"/>
              <a:buFont typeface="+mj-lt"/>
              <a:buAutoNum type="arabicPeriod" startAt="2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Increased taxonomic resolution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1DE33D9-AC75-7B47-AAED-3FF1854E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643" y="1702027"/>
            <a:ext cx="6270007" cy="345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3867D3-048F-F440-8E76-9DD35255C19C}"/>
              </a:ext>
            </a:extLst>
          </p:cNvPr>
          <p:cNvSpPr/>
          <p:nvPr/>
        </p:nvSpPr>
        <p:spPr>
          <a:xfrm>
            <a:off x="2427514" y="2188029"/>
            <a:ext cx="1099457" cy="2090057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A21B54-3B2A-024B-A029-3713AA8CAD0E}"/>
              </a:ext>
            </a:extLst>
          </p:cNvPr>
          <p:cNvSpPr/>
          <p:nvPr/>
        </p:nvSpPr>
        <p:spPr>
          <a:xfrm>
            <a:off x="2427514" y="4278087"/>
            <a:ext cx="1099457" cy="97971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00B05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382DFA-84E0-9E41-B9DB-CA7E18018C97}"/>
              </a:ext>
            </a:extLst>
          </p:cNvPr>
          <p:cNvSpPr/>
          <p:nvPr/>
        </p:nvSpPr>
        <p:spPr>
          <a:xfrm>
            <a:off x="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>
                <a:latin typeface="Calibri" panose="020F0502020204030204" pitchFamily="34" charset="0"/>
              </a:rPr>
              <a:t>Hildebrand (2021) </a:t>
            </a:r>
            <a:r>
              <a:rPr lang="en-GB" sz="900" dirty="0" err="1">
                <a:latin typeface="Calibri" panose="020F0502020204030204" pitchFamily="34" charset="0"/>
              </a:rPr>
              <a:t>mSystems</a:t>
            </a:r>
            <a:r>
              <a:rPr lang="en-GB" sz="900" dirty="0">
                <a:latin typeface="Calibri" panose="020F0502020204030204" pitchFamily="34" charset="0"/>
              </a:rPr>
              <a:t> 6(4) </a:t>
            </a:r>
            <a:r>
              <a:rPr lang="en-GB" sz="900" dirty="0"/>
              <a:t>e00881-21</a:t>
            </a:r>
            <a:endParaRPr lang="en-GB" sz="900" dirty="0"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C91D4C-7F91-CD4E-83E6-21237F803BCE}"/>
              </a:ext>
            </a:extLst>
          </p:cNvPr>
          <p:cNvSpPr/>
          <p:nvPr/>
        </p:nvSpPr>
        <p:spPr>
          <a:xfrm>
            <a:off x="5421086" y="1702027"/>
            <a:ext cx="2192564" cy="486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68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+mj-lt"/>
              <a:buAutoNum type="arabicPeriod" startAt="3"/>
            </a:pP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Linking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 to phenotype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382DFA-84E0-9E41-B9DB-CA7E18018C97}"/>
              </a:ext>
            </a:extLst>
          </p:cNvPr>
          <p:cNvSpPr/>
          <p:nvPr/>
        </p:nvSpPr>
        <p:spPr>
          <a:xfrm>
            <a:off x="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 smtClean="0">
                <a:latin typeface="Calibri" panose="020F0502020204030204" pitchFamily="34" charset="0"/>
              </a:rPr>
              <a:t>Armour, R., </a:t>
            </a:r>
            <a:r>
              <a:rPr lang="en-GB" sz="900" dirty="0" err="1" smtClean="0">
                <a:latin typeface="Calibri" panose="020F0502020204030204" pitchFamily="34" charset="0"/>
              </a:rPr>
              <a:t>Nayfach</a:t>
            </a:r>
            <a:r>
              <a:rPr lang="en-GB" sz="900" dirty="0" smtClean="0">
                <a:latin typeface="Calibri" panose="020F0502020204030204" pitchFamily="34" charset="0"/>
              </a:rPr>
              <a:t>, S., Pollard, K.S., Sharpton, T.J. (2019) </a:t>
            </a:r>
            <a:r>
              <a:rPr lang="en-GB" sz="900" dirty="0" err="1" smtClean="0">
                <a:latin typeface="Calibri" panose="020F0502020204030204" pitchFamily="34" charset="0"/>
              </a:rPr>
              <a:t>mSystems</a:t>
            </a:r>
            <a:r>
              <a:rPr lang="en-GB" sz="900" dirty="0" smtClean="0">
                <a:latin typeface="Calibri" panose="020F0502020204030204" pitchFamily="34" charset="0"/>
              </a:rPr>
              <a:t> 4(4</a:t>
            </a:r>
            <a:r>
              <a:rPr lang="en-GB" sz="900" dirty="0">
                <a:latin typeface="Calibri" panose="020F0502020204030204" pitchFamily="34" charset="0"/>
              </a:rPr>
              <a:t>) e00332-18</a:t>
            </a:r>
            <a:endParaRPr lang="en-GB" sz="900" dirty="0"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C91D4C-7F91-CD4E-83E6-21237F803BCE}"/>
              </a:ext>
            </a:extLst>
          </p:cNvPr>
          <p:cNvSpPr/>
          <p:nvPr/>
        </p:nvSpPr>
        <p:spPr>
          <a:xfrm>
            <a:off x="5421086" y="1702027"/>
            <a:ext cx="2192564" cy="486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246" y="1317393"/>
            <a:ext cx="3998021" cy="4881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317392"/>
            <a:ext cx="4933593" cy="26196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1592" y="5497959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b="1" dirty="0">
                <a:latin typeface="MyriadPro-Bold"/>
              </a:rPr>
              <a:t>FIG 1 </a:t>
            </a:r>
            <a:r>
              <a:rPr lang="en-US" sz="800" dirty="0">
                <a:latin typeface="MyriadPro-Regular"/>
              </a:rPr>
              <a:t>Protein family richness associates with disease. Density plots of the distribution of protein family richness across case and </a:t>
            </a:r>
            <a:r>
              <a:rPr lang="en-US" sz="800" dirty="0" smtClean="0">
                <a:latin typeface="MyriadPro-Regular"/>
              </a:rPr>
              <a:t>control populations </a:t>
            </a:r>
            <a:r>
              <a:rPr lang="en-US" sz="800" dirty="0">
                <a:latin typeface="MyriadPro-Regular"/>
              </a:rPr>
              <a:t>for </a:t>
            </a:r>
            <a:r>
              <a:rPr lang="en-US" sz="800" dirty="0" smtClean="0">
                <a:latin typeface="MyriadPro-Regular"/>
              </a:rPr>
              <a:t>seven </a:t>
            </a:r>
            <a:r>
              <a:rPr lang="en-US" sz="800" dirty="0">
                <a:latin typeface="MyriadPro-Regular"/>
              </a:rPr>
              <a:t>diseases. Asterisks beside plot titles indicate significance from Student’s </a:t>
            </a:r>
            <a:r>
              <a:rPr lang="en-US" sz="800" i="1" dirty="0">
                <a:latin typeface="MyriadPro-It"/>
              </a:rPr>
              <a:t>t </a:t>
            </a:r>
            <a:r>
              <a:rPr lang="en-US" sz="800" dirty="0">
                <a:latin typeface="MyriadPro-Regular"/>
              </a:rPr>
              <a:t>test (</a:t>
            </a:r>
            <a:r>
              <a:rPr lang="en-US" sz="800" dirty="0">
                <a:latin typeface="ArialMT"/>
              </a:rPr>
              <a:t>*</a:t>
            </a:r>
            <a:r>
              <a:rPr lang="en-US" sz="800" dirty="0">
                <a:latin typeface="MyriadPro-Regular"/>
              </a:rPr>
              <a:t>, </a:t>
            </a:r>
            <a:r>
              <a:rPr lang="en-US" sz="800" i="1" dirty="0">
                <a:latin typeface="MyriadPro-It"/>
              </a:rPr>
              <a:t>P</a:t>
            </a:r>
            <a:r>
              <a:rPr lang="en-US" sz="800" dirty="0">
                <a:latin typeface="MyriadPro-Regular"/>
              </a:rPr>
              <a:t>0.05; </a:t>
            </a:r>
            <a:r>
              <a:rPr lang="en-US" sz="800" dirty="0">
                <a:latin typeface="ArialMT"/>
              </a:rPr>
              <a:t>**</a:t>
            </a:r>
            <a:r>
              <a:rPr lang="en-US" sz="800" dirty="0">
                <a:latin typeface="MyriadPro-Regular"/>
              </a:rPr>
              <a:t>, </a:t>
            </a:r>
            <a:r>
              <a:rPr lang="en-US" sz="800" i="1" dirty="0">
                <a:latin typeface="MyriadPro-It"/>
              </a:rPr>
              <a:t>P</a:t>
            </a:r>
            <a:r>
              <a:rPr lang="en-US" sz="800" dirty="0">
                <a:latin typeface="MyriadPro-Regular"/>
              </a:rPr>
              <a:t>0.01; </a:t>
            </a:r>
            <a:r>
              <a:rPr lang="en-US" sz="800" dirty="0">
                <a:latin typeface="ArialMT"/>
              </a:rPr>
              <a:t>***</a:t>
            </a:r>
            <a:r>
              <a:rPr lang="en-US" sz="800" dirty="0">
                <a:latin typeface="MyriadPro-Regular"/>
              </a:rPr>
              <a:t>,</a:t>
            </a:r>
          </a:p>
          <a:p>
            <a:r>
              <a:rPr lang="en-US" sz="800" i="1" dirty="0">
                <a:latin typeface="MyriadPro-It"/>
              </a:rPr>
              <a:t>P</a:t>
            </a:r>
            <a:r>
              <a:rPr lang="en-US" sz="800" dirty="0">
                <a:latin typeface="MyriadPro-Regular"/>
              </a:rPr>
              <a:t>0.001)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6070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+mj-lt"/>
              <a:buAutoNum type="arabicPeriod" startAt="3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Linking function to phenotype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382DFA-84E0-9E41-B9DB-CA7E18018C97}"/>
              </a:ext>
            </a:extLst>
          </p:cNvPr>
          <p:cNvSpPr/>
          <p:nvPr/>
        </p:nvSpPr>
        <p:spPr>
          <a:xfrm>
            <a:off x="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 smtClean="0">
                <a:latin typeface="Calibri" panose="020F0502020204030204" pitchFamily="34" charset="0"/>
              </a:rPr>
              <a:t>Armour, R., </a:t>
            </a:r>
            <a:r>
              <a:rPr lang="en-GB" sz="900" dirty="0" err="1" smtClean="0">
                <a:latin typeface="Calibri" panose="020F0502020204030204" pitchFamily="34" charset="0"/>
              </a:rPr>
              <a:t>Nayfach</a:t>
            </a:r>
            <a:r>
              <a:rPr lang="en-GB" sz="900" dirty="0" smtClean="0">
                <a:latin typeface="Calibri" panose="020F0502020204030204" pitchFamily="34" charset="0"/>
              </a:rPr>
              <a:t>, S., Pollard, K.S., Sharpton, T.J. (2019) </a:t>
            </a:r>
            <a:r>
              <a:rPr lang="en-GB" sz="900" dirty="0" err="1" smtClean="0">
                <a:latin typeface="Calibri" panose="020F0502020204030204" pitchFamily="34" charset="0"/>
              </a:rPr>
              <a:t>mSystems</a:t>
            </a:r>
            <a:r>
              <a:rPr lang="en-GB" sz="900" dirty="0" smtClean="0">
                <a:latin typeface="Calibri" panose="020F0502020204030204" pitchFamily="34" charset="0"/>
              </a:rPr>
              <a:t> 4(4</a:t>
            </a:r>
            <a:r>
              <a:rPr lang="en-GB" sz="900" dirty="0">
                <a:latin typeface="Calibri" panose="020F0502020204030204" pitchFamily="34" charset="0"/>
              </a:rPr>
              <a:t>) e00332-18</a:t>
            </a:r>
            <a:endParaRPr lang="en-GB" sz="900" dirty="0"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C91D4C-7F91-CD4E-83E6-21237F803BCE}"/>
              </a:ext>
            </a:extLst>
          </p:cNvPr>
          <p:cNvSpPr/>
          <p:nvPr/>
        </p:nvSpPr>
        <p:spPr>
          <a:xfrm>
            <a:off x="5421086" y="1702027"/>
            <a:ext cx="2192564" cy="486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1592" y="5497959"/>
            <a:ext cx="34611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/>
              <a:t>FIG 2 </a:t>
            </a:r>
            <a:r>
              <a:rPr lang="en-US" sz="800" dirty="0"/>
              <a:t>Changes in functional composition associate with disease. NMDS plots of Bray-Curtis dissimilarity between cases and controls across diseases; </a:t>
            </a:r>
            <a:r>
              <a:rPr lang="en-US" sz="800" dirty="0" smtClean="0"/>
              <a:t>ellipses represent </a:t>
            </a:r>
            <a:r>
              <a:rPr lang="en-US" sz="800" dirty="0"/>
              <a:t>95% confidence level. Asterisks in NMDS plot titles indicate significance from PERMANOVA (***, </a:t>
            </a:r>
            <a:r>
              <a:rPr lang="en-US" sz="800" i="1" dirty="0"/>
              <a:t>P</a:t>
            </a:r>
            <a:r>
              <a:rPr lang="en-US" sz="800" dirty="0"/>
              <a:t>0.001; Table S6). Box plots represent </a:t>
            </a:r>
            <a:r>
              <a:rPr lang="en-US" sz="800" dirty="0" smtClean="0"/>
              <a:t>dispersion in </a:t>
            </a:r>
            <a:r>
              <a:rPr lang="en-US" sz="800" dirty="0"/>
              <a:t>beta-diversity within groups. Asterisks in box plots denote significance from </a:t>
            </a:r>
            <a:r>
              <a:rPr lang="en-US" sz="800" i="1" dirty="0"/>
              <a:t>P </a:t>
            </a:r>
            <a:r>
              <a:rPr lang="en-US" sz="800" dirty="0"/>
              <a:t>test and ANOVA (*, </a:t>
            </a:r>
            <a:r>
              <a:rPr lang="en-US" sz="800" i="1" dirty="0"/>
              <a:t>P </a:t>
            </a:r>
            <a:r>
              <a:rPr lang="en-US" sz="800" dirty="0"/>
              <a:t> 0.05).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701" y="1207835"/>
            <a:ext cx="5022850" cy="55542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5246" y="1530771"/>
            <a:ext cx="34109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Shown are MDS plots based on Bray-Curtis 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dissimilarity between all samples based on </a:t>
            </a:r>
            <a:r>
              <a:rPr lang="en-US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their KO abundances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functional composition of the gut </a:t>
            </a:r>
            <a:r>
              <a:rPr lang="en-US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microbiome differs 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between case and control populations </a:t>
            </a:r>
            <a:r>
              <a:rPr lang="en-US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for 6 out of 7 diseases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926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+mj-lt"/>
              <a:buAutoNum type="arabicPeriod" startAt="3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Linking function to phenotype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382DFA-84E0-9E41-B9DB-CA7E18018C97}"/>
              </a:ext>
            </a:extLst>
          </p:cNvPr>
          <p:cNvSpPr/>
          <p:nvPr/>
        </p:nvSpPr>
        <p:spPr>
          <a:xfrm>
            <a:off x="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 smtClean="0">
                <a:latin typeface="Calibri" panose="020F0502020204030204" pitchFamily="34" charset="0"/>
              </a:rPr>
              <a:t>Armour, R., </a:t>
            </a:r>
            <a:r>
              <a:rPr lang="en-GB" sz="900" dirty="0" err="1" smtClean="0">
                <a:latin typeface="Calibri" panose="020F0502020204030204" pitchFamily="34" charset="0"/>
              </a:rPr>
              <a:t>Nayfach</a:t>
            </a:r>
            <a:r>
              <a:rPr lang="en-GB" sz="900" dirty="0" smtClean="0">
                <a:latin typeface="Calibri" panose="020F0502020204030204" pitchFamily="34" charset="0"/>
              </a:rPr>
              <a:t>, S., Pollard, K.S., Sharpton, T.J. (2019) </a:t>
            </a:r>
            <a:r>
              <a:rPr lang="en-GB" sz="900" dirty="0" err="1" smtClean="0">
                <a:latin typeface="Calibri" panose="020F0502020204030204" pitchFamily="34" charset="0"/>
              </a:rPr>
              <a:t>mSystems</a:t>
            </a:r>
            <a:r>
              <a:rPr lang="en-GB" sz="900" dirty="0" smtClean="0">
                <a:latin typeface="Calibri" panose="020F0502020204030204" pitchFamily="34" charset="0"/>
              </a:rPr>
              <a:t> 4(4</a:t>
            </a:r>
            <a:r>
              <a:rPr lang="en-GB" sz="900" dirty="0">
                <a:latin typeface="Calibri" panose="020F0502020204030204" pitchFamily="34" charset="0"/>
              </a:rPr>
              <a:t>) e00332-18</a:t>
            </a:r>
            <a:endParaRPr lang="en-GB" sz="900" dirty="0"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C91D4C-7F91-CD4E-83E6-21237F803BCE}"/>
              </a:ext>
            </a:extLst>
          </p:cNvPr>
          <p:cNvSpPr/>
          <p:nvPr/>
        </p:nvSpPr>
        <p:spPr>
          <a:xfrm>
            <a:off x="5421086" y="1702027"/>
            <a:ext cx="2192564" cy="486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3363" y="38481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b="1" dirty="0">
                <a:latin typeface="MyriadPro-Bold"/>
              </a:rPr>
              <a:t>FIG 4 </a:t>
            </a:r>
            <a:r>
              <a:rPr lang="en-US" sz="800" dirty="0">
                <a:latin typeface="MyriadPro-Bold"/>
              </a:rPr>
              <a:t>Classifying disease status based on the functional composition of the microbiome. ROC curves from </a:t>
            </a:r>
            <a:r>
              <a:rPr lang="en-US" sz="800" dirty="0" smtClean="0">
                <a:latin typeface="MyriadPro-Bold"/>
              </a:rPr>
              <a:t>random forest </a:t>
            </a:r>
            <a:r>
              <a:rPr lang="en-US" sz="800" dirty="0">
                <a:latin typeface="MyriadPro-Bold"/>
              </a:rPr>
              <a:t>classifiers for cases and controls in each disease. The table shows OOB error and AUC values.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3" y="1247775"/>
            <a:ext cx="5172262" cy="26003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27650" y="1530771"/>
            <a:ext cx="3359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MyriadPro-Regular"/>
              </a:rPr>
              <a:t>“These </a:t>
            </a:r>
            <a:r>
              <a:rPr lang="en-US" sz="1200" dirty="0">
                <a:latin typeface="MyriadPro-Regular"/>
              </a:rPr>
              <a:t>results </a:t>
            </a:r>
            <a:r>
              <a:rPr lang="en-US" sz="1200" dirty="0" smtClean="0">
                <a:latin typeface="MyriadPro-Regular"/>
              </a:rPr>
              <a:t>suggest that </a:t>
            </a:r>
            <a:r>
              <a:rPr lang="en-US" sz="1200" dirty="0">
                <a:latin typeface="MyriadPro-Regular"/>
              </a:rPr>
              <a:t>the potential for use of the functional composition of the gut microbiome </a:t>
            </a:r>
            <a:r>
              <a:rPr lang="en-US" sz="1200" dirty="0" smtClean="0">
                <a:latin typeface="MyriadPro-Regular"/>
              </a:rPr>
              <a:t>in disease </a:t>
            </a:r>
            <a:r>
              <a:rPr lang="en-US" sz="1200" dirty="0">
                <a:latin typeface="MyriadPro-Regular"/>
              </a:rPr>
              <a:t>diagnosis varies by the type and severity of </a:t>
            </a:r>
            <a:r>
              <a:rPr lang="en-US" sz="1200" dirty="0" smtClean="0">
                <a:latin typeface="MyriadPro-Regular"/>
              </a:rPr>
              <a:t>disease”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88357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Different data types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366" y="1458913"/>
            <a:ext cx="2619711" cy="1745016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4" idx="2"/>
          </p:cNvCxnSpPr>
          <p:nvPr/>
        </p:nvCxnSpPr>
        <p:spPr>
          <a:xfrm flipH="1">
            <a:off x="2965450" y="3203929"/>
            <a:ext cx="1310772" cy="694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356100" y="3203928"/>
            <a:ext cx="1310772" cy="694971"/>
          </a:xfrm>
          <a:prstGeom prst="straightConnector1">
            <a:avLst/>
          </a:prstGeom>
          <a:ln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071780" y="3898899"/>
            <a:ext cx="20185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Meta-barcoding (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4592856" y="3898898"/>
            <a:ext cx="2020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Meta-genomics (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362869" y="3203927"/>
            <a:ext cx="1310772" cy="694971"/>
          </a:xfrm>
          <a:prstGeom prst="straightConnector1">
            <a:avLst/>
          </a:prstGeom>
          <a:ln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8" idx="0"/>
          </p:cNvCxnSpPr>
          <p:nvPr/>
        </p:nvCxnSpPr>
        <p:spPr>
          <a:xfrm>
            <a:off x="4268536" y="3203927"/>
            <a:ext cx="3435001" cy="6949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491506" y="3898898"/>
            <a:ext cx="2424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transcriptomics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metaT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183339" y="4272062"/>
            <a:ext cx="180049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approach</a:t>
            </a:r>
          </a:p>
          <a:p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material</a:t>
            </a:r>
          </a:p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</a:p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Taxonomic precision</a:t>
            </a:r>
          </a:p>
          <a:p>
            <a:r>
              <a:rPr lang="en-US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Resolution</a:t>
            </a:r>
            <a:endParaRPr lang="en-US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Who is there?</a:t>
            </a:r>
          </a:p>
          <a:p>
            <a:r>
              <a:rPr lang="en-US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At what proportions?</a:t>
            </a:r>
          </a:p>
          <a:p>
            <a:r>
              <a:rPr lang="en-US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What are they doing?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2071780" y="4272062"/>
            <a:ext cx="153439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Targeted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Amplicon DNA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Bacterial genomes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Genus/Species</a:t>
            </a:r>
          </a:p>
          <a:p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Higher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92856" y="4272062"/>
            <a:ext cx="169950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Non-targeted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Whole genomic DNA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genomes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Strain/Genome</a:t>
            </a:r>
          </a:p>
          <a:p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Lower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91506" y="4272062"/>
            <a:ext cx="155523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Non-targeted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Transcribed RNA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active genomes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Strain/Genome</a:t>
            </a:r>
          </a:p>
          <a:p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Lower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5794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short-read sequencing: Different data types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366" y="1458913"/>
            <a:ext cx="2619711" cy="1745016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4" idx="2"/>
          </p:cNvCxnSpPr>
          <p:nvPr/>
        </p:nvCxnSpPr>
        <p:spPr>
          <a:xfrm flipH="1">
            <a:off x="2965450" y="3203929"/>
            <a:ext cx="1310772" cy="694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356100" y="3203928"/>
            <a:ext cx="1310772" cy="694971"/>
          </a:xfrm>
          <a:prstGeom prst="straightConnector1">
            <a:avLst/>
          </a:prstGeom>
          <a:ln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071780" y="3898899"/>
            <a:ext cx="20185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Meta-barcoding (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4592856" y="3898898"/>
            <a:ext cx="2020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Meta-genomics (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362869" y="3203927"/>
            <a:ext cx="1310772" cy="694971"/>
          </a:xfrm>
          <a:prstGeom prst="straightConnector1">
            <a:avLst/>
          </a:prstGeom>
          <a:ln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8" idx="0"/>
          </p:cNvCxnSpPr>
          <p:nvPr/>
        </p:nvCxnSpPr>
        <p:spPr>
          <a:xfrm>
            <a:off x="4268536" y="3203927"/>
            <a:ext cx="3435001" cy="6949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491506" y="3898898"/>
            <a:ext cx="2424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transcriptomics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metaT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183339" y="4272062"/>
            <a:ext cx="180049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approach</a:t>
            </a:r>
          </a:p>
          <a:p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material</a:t>
            </a:r>
          </a:p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</a:p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Taxonomic precision</a:t>
            </a:r>
          </a:p>
          <a:p>
            <a:r>
              <a:rPr lang="en-US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Resolution</a:t>
            </a:r>
            <a:endParaRPr lang="en-US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Who is there?</a:t>
            </a:r>
          </a:p>
          <a:p>
            <a:r>
              <a:rPr lang="en-US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At what proportions?</a:t>
            </a:r>
          </a:p>
          <a:p>
            <a:r>
              <a:rPr lang="en-US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What are they doing?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2071780" y="4272062"/>
            <a:ext cx="172515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Targeted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Amplicon DNA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Bacterial genomes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Genus/Species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Higher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Yes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Yes (with limitations)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No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92856" y="4272062"/>
            <a:ext cx="2015295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Non-targeted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Whole genomic DNA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genomes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Strain/Genome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Lower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Yes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Yes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Yes (metabolic potential)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491506" y="4272062"/>
            <a:ext cx="2327881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Non-targeted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Transcribed RNA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active genomes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Strain/Genome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Lower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Yes, if active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Yes if normalized with 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metaG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293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DNA sequencing technology have been developed over the last 30 years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sequencing technologies still in use today for specific applications/questions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Usually there is a trade-off between throughput and accuracy (but still improving) 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needs to be tailored to research question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pPr indent="-171450">
              <a:buClr>
                <a:schemeClr val="dk1"/>
              </a:buClr>
              <a:buSzPts val="1800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technologies generate different data types with individual characteristics (Pros and Cons)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needs to be tailored to research question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Meta-barcoding: Cheap, abundance-independent, limited taxonomic resolution, no functional information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Meta-genomics: expensive, abundance-dependent, high taxonomic resolution, functional information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08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6100" y="984250"/>
            <a:ext cx="280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Break…</a:t>
            </a:r>
            <a:endParaRPr lang="en-US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13" y="2849265"/>
            <a:ext cx="7031038" cy="37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9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5804904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 of DNA sequencing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1996: Beginning of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NEXT-GENERATION SEQUENCING</a:t>
            </a:r>
          </a:p>
          <a:p>
            <a:pPr marL="114300" lvl="2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Pyrosequencing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800" y="6573192"/>
            <a:ext cx="55435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https://the-dna-universe.com/2020/11/02/a-journey-through-the-history-of-dna-sequencing/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28" y="1300677"/>
            <a:ext cx="5159837" cy="46317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23928" y="5624612"/>
            <a:ext cx="1696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PPi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= Pyrophosphate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020" y="5725740"/>
            <a:ext cx="1171035" cy="113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05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819885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-171450">
              <a:buClr>
                <a:schemeClr val="dk1"/>
              </a:buClr>
              <a:buSzPts val="1800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Block-course study data: </a:t>
            </a:r>
            <a:r>
              <a:rPr lang="en-US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gut microbiome in acute myeloid leukemia (AML)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933" y="1682750"/>
            <a:ext cx="4936067" cy="37020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5246" y="1810336"/>
            <a:ext cx="340883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AML = Acute myeloid leukemia</a:t>
            </a:r>
          </a:p>
          <a:p>
            <a:endParaRPr lang="en-US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Cancer of the blood and bone marrow that progresses quickly and always ends in death if untreated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Increased incidence with age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 smtClean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Different genetic variants known to affect treatment outcome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Current best treatment approach: </a:t>
            </a:r>
            <a:r>
              <a:rPr lang="en-US" b="1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Intensive chemotherapy</a:t>
            </a:r>
          </a:p>
        </p:txBody>
      </p:sp>
      <p:sp>
        <p:nvSpPr>
          <p:cNvPr id="4" name="Rectangle 3"/>
          <p:cNvSpPr/>
          <p:nvPr/>
        </p:nvSpPr>
        <p:spPr>
          <a:xfrm>
            <a:off x="5893355" y="5923062"/>
            <a:ext cx="3305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Less room for healthy cells</a:t>
            </a:r>
          </a:p>
          <a:p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Wingdings" panose="05000000000000000000" pitchFamily="2" charset="2"/>
              </a:rPr>
              <a:t> Frequent infections, anemia, </a:t>
            </a:r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Wingdings" panose="05000000000000000000" pitchFamily="2" charset="2"/>
              </a:rPr>
              <a:t>bleeding…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8050" y="5384800"/>
            <a:ext cx="0" cy="57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9359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819885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-171450">
              <a:buClr>
                <a:schemeClr val="dk1"/>
              </a:buClr>
              <a:buSzPts val="1800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Block-course study data: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 of intestinal microbiota on systemic infections, response to chemotherapy and overall outcomes in patients with acute myeloid leukemia – a prospective, non-interventional, single-center study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5246" y="1810336"/>
            <a:ext cx="741780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Intensive chemotherapy</a:t>
            </a:r>
          </a:p>
          <a:p>
            <a:pPr marL="342900" lvl="3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highly toxic (Gastrointestinal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mucositis</a:t>
            </a:r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with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enterocolitis</a:t>
            </a:r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extremely common)</a:t>
            </a:r>
          </a:p>
          <a:p>
            <a:pPr marL="342900" lvl="3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high risk of life-threatening infections during neutropenia</a:t>
            </a:r>
          </a:p>
          <a:p>
            <a:pPr marL="342900" lvl="3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Gut is main source of bacteria causing infections </a:t>
            </a:r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Wingdings" panose="05000000000000000000" pitchFamily="2" charset="2"/>
              </a:rPr>
              <a:t> use of antibiotics/</a:t>
            </a:r>
            <a:r>
              <a:rPr lang="en-US" u="sng" dirty="0" smtClean="0">
                <a:solidFill>
                  <a:schemeClr val="dk1"/>
                </a:solidFill>
                <a:latin typeface="Calibri"/>
                <a:cs typeface="Calibri"/>
                <a:sym typeface="Wingdings" panose="05000000000000000000" pitchFamily="2" charset="2"/>
              </a:rPr>
              <a:t>gut decontamination</a:t>
            </a:r>
          </a:p>
          <a:p>
            <a:pPr marL="342900" lvl="3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Wingdings" panose="05000000000000000000" pitchFamily="2" charset="2"/>
              </a:rPr>
              <a:t>Overall benefit of gut decontamination unknown</a:t>
            </a:r>
          </a:p>
          <a:p>
            <a:pPr marL="342900" lvl="3" indent="-342900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dk1"/>
                </a:solidFill>
                <a:latin typeface="Calibri"/>
                <a:cs typeface="Calibri"/>
                <a:sym typeface="Wingdings" panose="05000000000000000000" pitchFamily="2" charset="2"/>
              </a:rPr>
              <a:t>Dysbiosis</a:t>
            </a:r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Wingdings" panose="05000000000000000000" pitchFamily="2" charset="2"/>
              </a:rPr>
              <a:t> of the gut microbiome caused by gut decontamination might aggravate patient susceptibility to infection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08100" y="3948897"/>
            <a:ext cx="5969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</a:rPr>
              <a:t>Bottom line: </a:t>
            </a:r>
            <a:r>
              <a:rPr lang="en-US" b="1" dirty="0" smtClean="0">
                <a:latin typeface="Arial" panose="020B0604020202020204" pitchFamily="34" charset="0"/>
              </a:rPr>
              <a:t>“The </a:t>
            </a:r>
            <a:r>
              <a:rPr lang="en-US" b="1" dirty="0">
                <a:latin typeface="Arial" panose="020B0604020202020204" pitchFamily="34" charset="0"/>
              </a:rPr>
              <a:t>impact of intensive chemotherapy with/without prophylactic gut decontamination on the microbiota, systemic infections and leukemia response in AML patients has not been </a:t>
            </a:r>
            <a:r>
              <a:rPr lang="en-US" b="1" dirty="0" smtClean="0">
                <a:latin typeface="Arial" panose="020B0604020202020204" pitchFamily="34" charset="0"/>
              </a:rPr>
              <a:t>clarified”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7574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819885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-171450">
              <a:buClr>
                <a:schemeClr val="dk1"/>
              </a:buClr>
              <a:buSzPts val="1800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Block-course study data: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 of intestinal microbiota on systemic infections, response to chemotherapy and overall outcomes in patients with acute myeloid leukemia – a prospective, non-interventional, single-center study</a:t>
            </a: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5246" y="1810336"/>
            <a:ext cx="74178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Study design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863" y="2066294"/>
            <a:ext cx="5824538" cy="3569331"/>
          </a:xfrm>
          <a:prstGeom prst="rect">
            <a:avLst/>
          </a:prstGeom>
        </p:spPr>
      </p:pic>
      <p:sp>
        <p:nvSpPr>
          <p:cNvPr id="4" name="Right Brace 3"/>
          <p:cNvSpPr/>
          <p:nvPr/>
        </p:nvSpPr>
        <p:spPr>
          <a:xfrm rot="5400000">
            <a:off x="4459287" y="3138490"/>
            <a:ext cx="438150" cy="526097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38791" y="598805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3-4 months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54226" y="1986549"/>
            <a:ext cx="9845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~day 8-12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28976" y="1986549"/>
            <a:ext cx="10839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~day 23-33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484408" y="1990013"/>
            <a:ext cx="10839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~day 45-50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0920" y="1986549"/>
            <a:ext cx="726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~day 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557996" y="1986548"/>
            <a:ext cx="10839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~day 60-75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0448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6" y="385011"/>
            <a:ext cx="7601953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NGS long-read sequencing: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MetaB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</a:t>
            </a: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114300" lvl="2">
              <a:buClr>
                <a:schemeClr val="dk1"/>
              </a:buClr>
              <a:buSzPts val="1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0" y="131763"/>
            <a:ext cx="1399742" cy="9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5804904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 of DNA sequencing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1996: Beginning of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NEXT-GENERATION SEQUENCING</a:t>
            </a:r>
          </a:p>
          <a:p>
            <a:pPr marL="114300" lvl="2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Pyrosequencing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28" y="1300677"/>
            <a:ext cx="5159837" cy="46317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23928" y="5624612"/>
            <a:ext cx="1696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PPi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= Pyrophosphate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020" y="5725740"/>
            <a:ext cx="1171035" cy="11322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25460" b="23153"/>
          <a:stretch/>
        </p:blipFill>
        <p:spPr>
          <a:xfrm>
            <a:off x="2265214" y="1896122"/>
            <a:ext cx="1177591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74" y="1834035"/>
            <a:ext cx="1235075" cy="1235075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0" name="Rectangle 9"/>
          <p:cNvSpPr/>
          <p:nvPr/>
        </p:nvSpPr>
        <p:spPr>
          <a:xfrm>
            <a:off x="0" y="6304235"/>
            <a:ext cx="5543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https://the-dna-universe.com/2020/11/02/a-journey-through-the-history-of-dna-sequencing/</a:t>
            </a:r>
          </a:p>
          <a:p>
            <a:r>
              <a:rPr lang="en-US" sz="900" dirty="0"/>
              <a:t>https://www.ebi.ac.uk/training/online/courses/functional-genomics-ii-common-technologies-and-data-analysis-methods/next-generation-sequencing/454-sequencing/</a:t>
            </a: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2946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75247" y="385011"/>
            <a:ext cx="5804904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 of DNA sequencing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1996: Beginning of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NEXT-GENERATION SEQUENCING</a:t>
            </a:r>
          </a:p>
          <a:p>
            <a:pPr marL="114300" lvl="2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Pyrosequencing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304235"/>
            <a:ext cx="5543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https://the-dna-universe.com/2020/11/02/a-journey-through-the-history-of-dna-sequencing/</a:t>
            </a:r>
          </a:p>
          <a:p>
            <a:r>
              <a:rPr lang="en-US" sz="900" dirty="0"/>
              <a:t>https://www.ebi.ac.uk/training/online/courses/functional-genomics-ii-common-technologies-and-data-analysis-methods/next-generation-sequencing/454-sequencing/</a:t>
            </a:r>
          </a:p>
          <a:p>
            <a:endParaRPr lang="en-US" sz="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28" y="1300677"/>
            <a:ext cx="5159837" cy="46317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23928" y="5624612"/>
            <a:ext cx="1696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PPi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= Pyrophosphate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020" y="5725740"/>
            <a:ext cx="1171035" cy="11322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25460" b="23153"/>
          <a:stretch/>
        </p:blipFill>
        <p:spPr>
          <a:xfrm>
            <a:off x="2265214" y="1896122"/>
            <a:ext cx="1177591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74" y="1834035"/>
            <a:ext cx="1235075" cy="1235075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6" name="Rectangle 5"/>
          <p:cNvSpPr/>
          <p:nvPr/>
        </p:nvSpPr>
        <p:spPr>
          <a:xfrm>
            <a:off x="475247" y="4246662"/>
            <a:ext cx="30486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Each read will have a different length because different numbers of nucleotides will be added during each wash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30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3803</TotalTime>
  <Words>3689</Words>
  <Application>Microsoft Office PowerPoint</Application>
  <PresentationFormat>On-screen Show (4:3)</PresentationFormat>
  <Paragraphs>721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AdvTimes</vt:lpstr>
      <vt:lpstr>Arial</vt:lpstr>
      <vt:lpstr>ArialMT</vt:lpstr>
      <vt:lpstr>Calibri</vt:lpstr>
      <vt:lpstr>Courier New</vt:lpstr>
      <vt:lpstr>MyriadPro-Bold</vt:lpstr>
      <vt:lpstr>MyriadPro-It</vt:lpstr>
      <vt:lpstr>MyriadPro-Regular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Lang  Melanie</dc:creator>
  <cp:lastModifiedBy>Lang  Melanie</cp:lastModifiedBy>
  <cp:revision>63</cp:revision>
  <dcterms:created xsi:type="dcterms:W3CDTF">2021-09-14T08:11:06Z</dcterms:created>
  <dcterms:modified xsi:type="dcterms:W3CDTF">2021-11-04T17:20:52Z</dcterms:modified>
</cp:coreProperties>
</file>